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43" r:id="rId1"/>
    <p:sldMasterId id="2147483984" r:id="rId2"/>
    <p:sldMasterId id="2147484004" r:id="rId3"/>
    <p:sldMasterId id="2147484024" r:id="rId4"/>
    <p:sldMasterId id="2147484044" r:id="rId5"/>
    <p:sldMasterId id="2147484064" r:id="rId6"/>
  </p:sldMasterIdLst>
  <p:notesMasterIdLst>
    <p:notesMasterId r:id="rId51"/>
  </p:notesMasterIdLst>
  <p:handoutMasterIdLst>
    <p:handoutMasterId r:id="rId52"/>
  </p:handoutMasterIdLst>
  <p:sldIdLst>
    <p:sldId id="256" r:id="rId7"/>
    <p:sldId id="317" r:id="rId8"/>
    <p:sldId id="257" r:id="rId9"/>
    <p:sldId id="259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8" r:id="rId18"/>
    <p:sldId id="266" r:id="rId19"/>
    <p:sldId id="267" r:id="rId20"/>
    <p:sldId id="270" r:id="rId21"/>
    <p:sldId id="272" r:id="rId22"/>
    <p:sldId id="274" r:id="rId23"/>
    <p:sldId id="275" r:id="rId24"/>
    <p:sldId id="276" r:id="rId25"/>
    <p:sldId id="279" r:id="rId26"/>
    <p:sldId id="277" r:id="rId27"/>
    <p:sldId id="281" r:id="rId28"/>
    <p:sldId id="283" r:id="rId29"/>
    <p:sldId id="286" r:id="rId30"/>
    <p:sldId id="287" r:id="rId31"/>
    <p:sldId id="289" r:id="rId32"/>
    <p:sldId id="291" r:id="rId33"/>
    <p:sldId id="292" r:id="rId34"/>
    <p:sldId id="290" r:id="rId35"/>
    <p:sldId id="296" r:id="rId36"/>
    <p:sldId id="301" r:id="rId37"/>
    <p:sldId id="302" r:id="rId38"/>
    <p:sldId id="298" r:id="rId39"/>
    <p:sldId id="303" r:id="rId40"/>
    <p:sldId id="304" r:id="rId41"/>
    <p:sldId id="297" r:id="rId42"/>
    <p:sldId id="316" r:id="rId43"/>
    <p:sldId id="305" r:id="rId44"/>
    <p:sldId id="300" r:id="rId45"/>
    <p:sldId id="306" r:id="rId46"/>
    <p:sldId id="318" r:id="rId47"/>
    <p:sldId id="299" r:id="rId48"/>
    <p:sldId id="307" r:id="rId49"/>
    <p:sldId id="315" r:id="rId50"/>
  </p:sldIdLst>
  <p:sldSz cx="12192000" cy="6858000"/>
  <p:notesSz cx="6858000" cy="9144000"/>
  <p:embeddedFontLst>
    <p:embeddedFont>
      <p:font typeface="Arial Unicode MS" panose="020B0600070205080204" pitchFamily="34" charset="-128"/>
      <p:regular r:id="rId53"/>
    </p:embeddedFont>
    <p:embeddedFont>
      <p:font typeface="Archivo" panose="020B0604020202020204" charset="0"/>
      <p:regular r:id="rId54"/>
      <p:bold r:id="rId55"/>
      <p:italic r:id="rId56"/>
      <p:boldItalic r:id="rId57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CDD04-CFC4-47F2-9EEC-D0C1B68157F8}" v="6" dt="2025-01-31T23:18:11.476"/>
    <p1510:client id="{43D651C6-B0AC-413E-A5C2-CD47F4B4DB4A}" v="14" dt="2025-02-02T22:07:5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75307" autoAdjust="0"/>
  </p:normalViewPr>
  <p:slideViewPr>
    <p:cSldViewPr>
      <p:cViewPr varScale="1">
        <p:scale>
          <a:sx n="77" d="100"/>
          <a:sy n="77" d="100"/>
        </p:scale>
        <p:origin x="1311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490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358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1F823AB-4A5E-49AA-BF3C-9503CF48A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8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979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86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222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67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1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428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75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166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899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2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128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77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50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98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2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87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3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60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78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51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7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0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756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383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634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3488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7672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96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275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313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817A0939-A844-48F4-A722-F7930DDA9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2D2053-C05A-484C-A3AD-4518B65D6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4477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D82CD74-7354-4133-8332-9EAF26103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B6EB6D7-0269-439D-88D6-2B87531C7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0167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1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97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F575B0-ABA2-4625-81E0-EE049ECEB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90005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2C429D1-2865-4715-8D2B-928520D4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12905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5B56AD-B826-4449-914A-9D61F027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01247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8B7F3D-60DB-4CF2-A637-957E41A1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9215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3964BC15-A6D4-4EEC-8257-775BC9AE1A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28ADE9B-1864-4284-882C-C4A8FB2F6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C950FFC-6D4E-4A70-92CF-746978EF10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87D9A0-6CE9-40A7-97C3-F80F8B979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604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0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0DC0CD-BBD6-40A5-BE4D-CB35F218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401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B2FBDC-08A7-4FAA-900C-FBF9B1195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73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6A49F7-6687-4793-96AC-F9A927F68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836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0B10FE-4001-4B3E-B624-6FFC6659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535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08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44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0764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495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41487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9500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4710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541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E8454E-A418-40BF-9B88-B9B41E16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07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919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142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230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206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182E6004-4A30-4EA1-8C26-4D202437F9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DE1CD9-BAB3-4BCD-8114-899C1380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156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F24B665A-A208-468B-9F01-B10E5A11A7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82C5D1-6E8E-4B99-8E1F-26CE51A9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150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5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2FBE15-0C13-43D3-8ADB-A404F5E9A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996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392CC80-D0FB-49D1-BD77-3783626E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5044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437014-BBC2-4818-A6F6-FEEFE599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799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747169-10C7-4527-9615-E98F6D808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339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2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183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863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860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0958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1864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7731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83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D93203-329E-42D4-8C77-E67F133D2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49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994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74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194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691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05D02DD5-9C65-40CA-8297-AC7A257B49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Agenda</a:t>
            </a:r>
            <a:endParaRPr lang="fi-FI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5183110-3627-482D-9713-38EDB179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090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7F1FBF5A-423E-4AE7-8C13-0B8503E9F9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 dirty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Agenda</a:t>
            </a:r>
            <a:endParaRPr lang="fi-FI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990471A-63AA-44EF-A3A7-F3607EFCB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87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20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5D38EC-A296-410F-9D5C-64C771EDD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01092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BE5693-C310-4D6C-87A1-68170AD29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981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437014-BBC2-4818-A6F6-FEEFE599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12895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46CC4B-9D78-4877-9CEC-EDED5796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40795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8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7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0020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56309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62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93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178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7767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054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916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69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408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031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7DD80859-0DC2-409E-8C43-C333572A3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47023A6-18CE-4EB9-A6A9-3AF01A6DA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6173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221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01C747CE-E109-490B-B1E6-F88E3B8980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3A0050B-2773-47A5-889F-ECA830B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4754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70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2332BB2-77D8-414B-8916-E77788D3E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4211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0379EE-1968-4B88-B9B7-9819A081F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4417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26675B-7104-438A-9351-4259B6E13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83014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46CC4B-9D78-4877-9CEC-EDED57965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89039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95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4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535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998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E8454E-A418-40BF-9B88-B9B41E16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19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68308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F3C3A2-A65D-4258-9F0F-28098DC5F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19B56-C0E6-4C34-AEC8-00F149E7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375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- Spli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734C0308-CF95-4F3F-9757-58610484BA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333375"/>
            <a:ext cx="5184650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34BE1F-5C35-4D3A-A256-DE256F0C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C06DA-51FA-421F-9DAE-3A5849B6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256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E57B8C-6EE8-4436-8B50-15E694F34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5" y="1465201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FF8E0E22-1195-4E13-BC41-1EE36E136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4"/>
            <a:ext cx="6840538" cy="446563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2CC89B-3EA8-40A2-B67A-B0A38BE7D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9AA9F-22BA-450C-8526-D31215B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43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700213"/>
            <a:ext cx="5400676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200">
                <a:solidFill>
                  <a:schemeClr val="accent6"/>
                </a:solidFill>
              </a:defRPr>
            </a:lvl3pPr>
            <a:lvl4pPr>
              <a:defRPr sz="1100">
                <a:solidFill>
                  <a:schemeClr val="accent6"/>
                </a:solidFill>
              </a:defRPr>
            </a:lvl4pPr>
            <a:lvl5pPr>
              <a:defRPr sz="1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2995F5-0FCE-46AF-8ACB-727FB4AF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039FE-A6B6-48EB-A649-95F5E393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4A431-D0C8-45F5-9E48-71263E00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8589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025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805C1DA4-981D-414C-858F-845E483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2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415B45CB-502B-4ACE-9C67-BA90513482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4" y="1700213"/>
            <a:ext cx="51846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FE75E-2BF4-45B2-ADFB-CCA52AC1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2B830-97E7-4741-8980-8117305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10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- Split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F3B90BF-048D-4CF2-89C4-5136B777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184651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27B6B10C-BBFB-44E1-882F-850C9AAA180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2023" y="333375"/>
            <a:ext cx="5184651" cy="583247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884268-A807-4CCC-B20C-AC8D5014C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5DFE-805C-43C1-9948-FDFBE38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5184651" cy="11509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692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4A44670-031D-4507-A8A8-D89C99E934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593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22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3847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474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101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730"/>
            <a:ext cx="449825" cy="449825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5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32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3847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386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01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64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FBC9-CBDC-4A49-B1A9-1B0006DE4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0888AEE-F6CE-4405-902A-AB6760B14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7656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8BD1679-F623-4D48-AAAD-49163780A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BEDDD62-3E2F-4E26-995B-2F79D205B1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400" y="2004839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6" name="Platshållare för text 8">
            <a:extLst>
              <a:ext uri="{FF2B5EF4-FFF2-40B4-BE49-F238E27FC236}">
                <a16:creationId xmlns:a16="http://schemas.microsoft.com/office/drawing/2014/main" id="{AA3EB834-69CB-4FA4-A9D4-030851E3D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400" y="268946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7" name="Platshållare för text 8">
            <a:extLst>
              <a:ext uri="{FF2B5EF4-FFF2-40B4-BE49-F238E27FC236}">
                <a16:creationId xmlns:a16="http://schemas.microsoft.com/office/drawing/2014/main" id="{874753BF-080F-46CC-8C76-FCDD5BD47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3374093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8" name="Platshållare för text 8">
            <a:extLst>
              <a:ext uri="{FF2B5EF4-FFF2-40B4-BE49-F238E27FC236}">
                <a16:creationId xmlns:a16="http://schemas.microsoft.com/office/drawing/2014/main" id="{1380C63A-1D48-4FE7-BF13-4FEE08EC6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400" y="4058720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19" name="Platshållare för text 8">
            <a:extLst>
              <a:ext uri="{FF2B5EF4-FFF2-40B4-BE49-F238E27FC236}">
                <a16:creationId xmlns:a16="http://schemas.microsoft.com/office/drawing/2014/main" id="{4CACE821-80F3-44F2-BF0A-020BC2B50A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400" y="4743347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0" name="Platshållare för text 8">
            <a:extLst>
              <a:ext uri="{FF2B5EF4-FFF2-40B4-BE49-F238E27FC236}">
                <a16:creationId xmlns:a16="http://schemas.microsoft.com/office/drawing/2014/main" id="{30B7D89E-C350-4735-B138-CEC912505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400" y="5427976"/>
            <a:ext cx="449825" cy="449825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N</a:t>
            </a:r>
          </a:p>
        </p:txBody>
      </p:sp>
      <p:sp>
        <p:nvSpPr>
          <p:cNvPr id="22" name="Platshållare för text 21">
            <a:extLst>
              <a:ext uri="{FF2B5EF4-FFF2-40B4-BE49-F238E27FC236}">
                <a16:creationId xmlns:a16="http://schemas.microsoft.com/office/drawing/2014/main" id="{C967457F-9368-46C9-B986-8FD2C3D72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60500" y="200483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3" name="Platshållare för text 21">
            <a:extLst>
              <a:ext uri="{FF2B5EF4-FFF2-40B4-BE49-F238E27FC236}">
                <a16:creationId xmlns:a16="http://schemas.microsoft.com/office/drawing/2014/main" id="{7E18432B-BD52-4411-84F4-36AF47FB6F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60500" y="2691575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4" name="Platshållare för text 21">
            <a:extLst>
              <a:ext uri="{FF2B5EF4-FFF2-40B4-BE49-F238E27FC236}">
                <a16:creationId xmlns:a16="http://schemas.microsoft.com/office/drawing/2014/main" id="{5833B0D4-9F2D-4060-A722-8BE50C1B29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0500" y="3374093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5" name="Platshållare för text 21">
            <a:extLst>
              <a:ext uri="{FF2B5EF4-FFF2-40B4-BE49-F238E27FC236}">
                <a16:creationId xmlns:a16="http://schemas.microsoft.com/office/drawing/2014/main" id="{BAA291A3-78A0-4E41-B4EE-1964D58A9B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0500" y="4058632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6" name="Platshållare för text 21">
            <a:extLst>
              <a:ext uri="{FF2B5EF4-FFF2-40B4-BE49-F238E27FC236}">
                <a16:creationId xmlns:a16="http://schemas.microsoft.com/office/drawing/2014/main" id="{E002B69B-B951-4690-9EC3-D098239CCB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0500" y="4743259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27" name="Platshållare för text 21">
            <a:extLst>
              <a:ext uri="{FF2B5EF4-FFF2-40B4-BE49-F238E27FC236}">
                <a16:creationId xmlns:a16="http://schemas.microsoft.com/office/drawing/2014/main" id="{2B53F918-2951-4A72-A78F-FF58EB3D0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0500" y="5427888"/>
            <a:ext cx="4635500" cy="450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/>
              <a:t>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13478-786C-4165-958B-0380B4EF8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63349A5-EC6F-4B49-AE39-6A58598B2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0713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Dark #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8194E45-1E84-43AF-8C03-6AF6B1F15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200">
                <a:solidFill>
                  <a:schemeClr val="accent5"/>
                </a:solidFill>
              </a:defRPr>
            </a:lvl3pPr>
            <a:lvl4pPr>
              <a:defRPr sz="1100">
                <a:solidFill>
                  <a:schemeClr val="accent5"/>
                </a:solidFill>
              </a:defRPr>
            </a:lvl4pPr>
            <a:lvl5pPr>
              <a:defRPr sz="10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ECE39BF-DECF-41AE-AAD0-9062FE27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DEA5F-CACA-471F-9C2E-23DF21A7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626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0DBAC69-E02B-4233-927B-181BFB3BA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6556" y="294135"/>
            <a:ext cx="6645444" cy="6566640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F5F0B1-88F0-4BB6-A8F0-C2CC90EA5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44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760675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375BC63-9B33-4EA2-A7B4-DDFB0B88A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4972" y="-1"/>
            <a:ext cx="6647816" cy="6867037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13BC42A-7DD2-47F7-AE4B-39BBA886F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0418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4263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54263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F18823-28C5-4C6B-8DA3-F547F6D20F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302" y="-2495"/>
            <a:ext cx="6094800" cy="6870101"/>
          </a:xfrm>
          <a:custGeom>
            <a:avLst/>
            <a:gdLst>
              <a:gd name="connsiteX0" fmla="*/ 1888236 w 6094800"/>
              <a:gd name="connsiteY0" fmla="*/ 3341434 h 6870101"/>
              <a:gd name="connsiteX1" fmla="*/ 3226180 w 6094800"/>
              <a:gd name="connsiteY1" fmla="*/ 4679379 h 6870101"/>
              <a:gd name="connsiteX2" fmla="*/ 1888236 w 6094800"/>
              <a:gd name="connsiteY2" fmla="*/ 6017324 h 6870101"/>
              <a:gd name="connsiteX3" fmla="*/ 550292 w 6094800"/>
              <a:gd name="connsiteY3" fmla="*/ 4679379 h 6870101"/>
              <a:gd name="connsiteX4" fmla="*/ 1888236 w 6094800"/>
              <a:gd name="connsiteY4" fmla="*/ 3341434 h 6870101"/>
              <a:gd name="connsiteX5" fmla="*/ 6094800 w 6094800"/>
              <a:gd name="connsiteY5" fmla="*/ 3166231 h 6870101"/>
              <a:gd name="connsiteX6" fmla="*/ 6094800 w 6094800"/>
              <a:gd name="connsiteY6" fmla="*/ 6870101 h 6870101"/>
              <a:gd name="connsiteX7" fmla="*/ 3866676 w 6094800"/>
              <a:gd name="connsiteY7" fmla="*/ 6870101 h 6870101"/>
              <a:gd name="connsiteX8" fmla="*/ 3128772 w 6094800"/>
              <a:gd name="connsiteY8" fmla="*/ 6132259 h 6870101"/>
              <a:gd name="connsiteX9" fmla="*/ 0 w 6094800"/>
              <a:gd name="connsiteY9" fmla="*/ 0 h 6870101"/>
              <a:gd name="connsiteX10" fmla="*/ 3860928 w 6094800"/>
              <a:gd name="connsiteY10" fmla="*/ 0 h 6870101"/>
              <a:gd name="connsiteX11" fmla="*/ 5398262 w 6094800"/>
              <a:gd name="connsiteY11" fmla="*/ 1537335 h 6870101"/>
              <a:gd name="connsiteX12" fmla="*/ 3467798 w 6094800"/>
              <a:gd name="connsiteY12" fmla="*/ 3467735 h 687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4800" h="6870101">
                <a:moveTo>
                  <a:pt x="1888236" y="3341434"/>
                </a:moveTo>
                <a:cubicBezTo>
                  <a:pt x="2627164" y="3341434"/>
                  <a:pt x="3226180" y="3940452"/>
                  <a:pt x="3226180" y="4679379"/>
                </a:cubicBezTo>
                <a:cubicBezTo>
                  <a:pt x="3226180" y="5418305"/>
                  <a:pt x="2627164" y="6017324"/>
                  <a:pt x="1888236" y="6017324"/>
                </a:cubicBezTo>
                <a:cubicBezTo>
                  <a:pt x="1149308" y="6017324"/>
                  <a:pt x="550292" y="5418305"/>
                  <a:pt x="550292" y="4679379"/>
                </a:cubicBezTo>
                <a:cubicBezTo>
                  <a:pt x="550292" y="3940452"/>
                  <a:pt x="1149310" y="3341434"/>
                  <a:pt x="1888236" y="3341434"/>
                </a:cubicBezTo>
                <a:close/>
                <a:moveTo>
                  <a:pt x="6094800" y="3166231"/>
                </a:moveTo>
                <a:lnTo>
                  <a:pt x="6094800" y="6870101"/>
                </a:lnTo>
                <a:lnTo>
                  <a:pt x="3866676" y="6870101"/>
                </a:lnTo>
                <a:lnTo>
                  <a:pt x="3128772" y="6132259"/>
                </a:lnTo>
                <a:close/>
                <a:moveTo>
                  <a:pt x="0" y="0"/>
                </a:moveTo>
                <a:lnTo>
                  <a:pt x="3860928" y="0"/>
                </a:lnTo>
                <a:lnTo>
                  <a:pt x="5398262" y="1537335"/>
                </a:lnTo>
                <a:lnTo>
                  <a:pt x="3467798" y="346773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CC09D6-6331-4A13-BD14-B74E79665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78617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F0D071F-1A2F-4564-90E0-0E17E0FDD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232" y="-1"/>
            <a:ext cx="12198232" cy="6857998"/>
          </a:xfrm>
          <a:custGeom>
            <a:avLst/>
            <a:gdLst>
              <a:gd name="connsiteX0" fmla="*/ 9640951 w 12192000"/>
              <a:gd name="connsiteY0" fmla="*/ 3438271 h 6857998"/>
              <a:gd name="connsiteX1" fmla="*/ 8303007 w 12192000"/>
              <a:gd name="connsiteY1" fmla="*/ 4778693 h 6857998"/>
              <a:gd name="connsiteX2" fmla="*/ 9640951 w 12192000"/>
              <a:gd name="connsiteY2" fmla="*/ 6119114 h 6857998"/>
              <a:gd name="connsiteX3" fmla="*/ 10978896 w 12192000"/>
              <a:gd name="connsiteY3" fmla="*/ 4778693 h 6857998"/>
              <a:gd name="connsiteX4" fmla="*/ 9640951 w 12192000"/>
              <a:gd name="connsiteY4" fmla="*/ 3438271 h 6857998"/>
              <a:gd name="connsiteX5" fmla="*/ 0 w 12192000"/>
              <a:gd name="connsiteY5" fmla="*/ 0 h 6857998"/>
              <a:gd name="connsiteX6" fmla="*/ 12192000 w 12192000"/>
              <a:gd name="connsiteY6" fmla="*/ 0 h 6857998"/>
              <a:gd name="connsiteX7" fmla="*/ 12192000 w 12192000"/>
              <a:gd name="connsiteY7" fmla="*/ 276797 h 6857998"/>
              <a:gd name="connsiteX8" fmla="*/ 9936480 w 12192000"/>
              <a:gd name="connsiteY8" fmla="*/ 2536508 h 6857998"/>
              <a:gd name="connsiteX9" fmla="*/ 11866944 w 12192000"/>
              <a:gd name="connsiteY9" fmla="*/ 4470527 h 6857998"/>
              <a:gd name="connsiteX10" fmla="*/ 12192000 w 12192000"/>
              <a:gd name="connsiteY10" fmla="*/ 4144836 h 6857998"/>
              <a:gd name="connsiteX11" fmla="*/ 12192000 w 12192000"/>
              <a:gd name="connsiteY11" fmla="*/ 6857998 h 6857998"/>
              <a:gd name="connsiteX12" fmla="*/ 9164850 w 12192000"/>
              <a:gd name="connsiteY12" fmla="*/ 6857998 h 6857998"/>
              <a:gd name="connsiteX13" fmla="*/ 7360856 w 12192000"/>
              <a:gd name="connsiteY13" fmla="*/ 5050663 h 6857998"/>
              <a:gd name="connsiteX14" fmla="*/ 5556864 w 12192000"/>
              <a:gd name="connsiteY14" fmla="*/ 6857998 h 6857998"/>
              <a:gd name="connsiteX15" fmla="*/ 0 w 12192000"/>
              <a:gd name="connsiteY15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8">
                <a:moveTo>
                  <a:pt x="9640951" y="3438271"/>
                </a:moveTo>
                <a:cubicBezTo>
                  <a:pt x="8902065" y="3438271"/>
                  <a:pt x="8303007" y="4038409"/>
                  <a:pt x="8303007" y="4778693"/>
                </a:cubicBezTo>
                <a:cubicBezTo>
                  <a:pt x="8303007" y="5518976"/>
                  <a:pt x="8902002" y="6119114"/>
                  <a:pt x="9640951" y="6119114"/>
                </a:cubicBezTo>
                <a:cubicBezTo>
                  <a:pt x="10379901" y="6119114"/>
                  <a:pt x="10978896" y="5518976"/>
                  <a:pt x="10978896" y="4778693"/>
                </a:cubicBezTo>
                <a:cubicBezTo>
                  <a:pt x="10978896" y="4038409"/>
                  <a:pt x="10379901" y="3438271"/>
                  <a:pt x="9640951" y="34382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6797"/>
                </a:lnTo>
                <a:lnTo>
                  <a:pt x="9936480" y="2536508"/>
                </a:lnTo>
                <a:lnTo>
                  <a:pt x="11866944" y="4470527"/>
                </a:lnTo>
                <a:lnTo>
                  <a:pt x="12192000" y="4144836"/>
                </a:lnTo>
                <a:lnTo>
                  <a:pt x="12192000" y="6857998"/>
                </a:lnTo>
                <a:lnTo>
                  <a:pt x="9164850" y="6857998"/>
                </a:lnTo>
                <a:lnTo>
                  <a:pt x="7360856" y="5050663"/>
                </a:lnTo>
                <a:lnTo>
                  <a:pt x="5556864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2258F12-328E-4B4A-973B-D0D5A56B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28757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E1B2F-DC49-4D7C-9571-702ADA37DE0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5C1F9706-65F3-4EE7-BE22-1E080875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1167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7420270F-495F-4A0D-87D9-D675C09F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116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31AB21-34F8-450F-9B9E-9BA7E6C31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06839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020B58E3-65FD-4B38-B87B-68CB44F0D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000" y="2619000"/>
            <a:ext cx="7200000" cy="1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516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ubrik 1">
            <a:extLst>
              <a:ext uri="{FF2B5EF4-FFF2-40B4-BE49-F238E27FC236}">
                <a16:creationId xmlns:a16="http://schemas.microsoft.com/office/drawing/2014/main" id="{1CA9867E-5599-4E13-A7F7-8FF28BFD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6840538" cy="255351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Underrubrik 2">
            <a:extLst>
              <a:ext uri="{FF2B5EF4-FFF2-40B4-BE49-F238E27FC236}">
                <a16:creationId xmlns:a16="http://schemas.microsoft.com/office/drawing/2014/main" id="{1F131C5F-C259-4F50-A615-4AE3F2ED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3939365"/>
            <a:ext cx="6840538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Graphic 39">
            <a:extLst>
              <a:ext uri="{FF2B5EF4-FFF2-40B4-BE49-F238E27FC236}">
                <a16:creationId xmlns:a16="http://schemas.microsoft.com/office/drawing/2014/main" id="{AE6F67DF-A0D5-4FE7-9C26-59B3A0E6F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36789" y="5904000"/>
            <a:ext cx="2256775" cy="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08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6840538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DD9C01-B77E-43FC-9829-A667E1685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674" y="1465200"/>
            <a:ext cx="5460325" cy="5395574"/>
          </a:xfrm>
          <a:custGeom>
            <a:avLst/>
            <a:gdLst>
              <a:gd name="connsiteX0" fmla="*/ 1816672 w 6645444"/>
              <a:gd name="connsiteY0" fmla="*/ 4762668 h 6566640"/>
              <a:gd name="connsiteX1" fmla="*/ 3633344 w 6645444"/>
              <a:gd name="connsiteY1" fmla="*/ 6566640 h 6566640"/>
              <a:gd name="connsiteX2" fmla="*/ 0 w 6645444"/>
              <a:gd name="connsiteY2" fmla="*/ 6566640 h 6566640"/>
              <a:gd name="connsiteX3" fmla="*/ 4096768 w 6645444"/>
              <a:gd name="connsiteY3" fmla="*/ 3153197 h 6566640"/>
              <a:gd name="connsiteX4" fmla="*/ 5434712 w 6645444"/>
              <a:gd name="connsiteY4" fmla="*/ 4491142 h 6566640"/>
              <a:gd name="connsiteX5" fmla="*/ 4096768 w 6645444"/>
              <a:gd name="connsiteY5" fmla="*/ 5829087 h 6566640"/>
              <a:gd name="connsiteX6" fmla="*/ 2758824 w 6645444"/>
              <a:gd name="connsiteY6" fmla="*/ 4491142 h 6566640"/>
              <a:gd name="connsiteX7" fmla="*/ 4096768 w 6645444"/>
              <a:gd name="connsiteY7" fmla="*/ 3153197 h 6566640"/>
              <a:gd name="connsiteX8" fmla="*/ 6645444 w 6645444"/>
              <a:gd name="connsiteY8" fmla="*/ 0 h 6566640"/>
              <a:gd name="connsiteX9" fmla="*/ 6645444 w 6645444"/>
              <a:gd name="connsiteY9" fmla="*/ 3860927 h 6566640"/>
              <a:gd name="connsiteX10" fmla="*/ 6322760 w 6645444"/>
              <a:gd name="connsiteY10" fmla="*/ 4183611 h 6566640"/>
              <a:gd name="connsiteX11" fmla="*/ 4392296 w 6645444"/>
              <a:gd name="connsiteY11" fmla="*/ 2253148 h 656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45444" h="6566640">
                <a:moveTo>
                  <a:pt x="1816672" y="4762668"/>
                </a:moveTo>
                <a:lnTo>
                  <a:pt x="3633344" y="6566640"/>
                </a:lnTo>
                <a:lnTo>
                  <a:pt x="0" y="6566640"/>
                </a:lnTo>
                <a:close/>
                <a:moveTo>
                  <a:pt x="4096768" y="3153197"/>
                </a:moveTo>
                <a:cubicBezTo>
                  <a:pt x="4835696" y="3153197"/>
                  <a:pt x="5434712" y="3752216"/>
                  <a:pt x="5434712" y="4491142"/>
                </a:cubicBezTo>
                <a:cubicBezTo>
                  <a:pt x="5434712" y="5230069"/>
                  <a:pt x="4835692" y="5829087"/>
                  <a:pt x="4096768" y="5829087"/>
                </a:cubicBezTo>
                <a:cubicBezTo>
                  <a:pt x="3357840" y="5829087"/>
                  <a:pt x="2758824" y="5230069"/>
                  <a:pt x="2758824" y="4491142"/>
                </a:cubicBezTo>
                <a:cubicBezTo>
                  <a:pt x="2758824" y="3752216"/>
                  <a:pt x="3357840" y="3153197"/>
                  <a:pt x="4096768" y="3153197"/>
                </a:cubicBezTo>
                <a:close/>
                <a:moveTo>
                  <a:pt x="6645444" y="0"/>
                </a:moveTo>
                <a:lnTo>
                  <a:pt x="6645444" y="3860927"/>
                </a:lnTo>
                <a:lnTo>
                  <a:pt x="6322760" y="4183611"/>
                </a:lnTo>
                <a:lnTo>
                  <a:pt x="4392296" y="2253148"/>
                </a:lnTo>
                <a:close/>
              </a:path>
            </a:pathLst>
          </a:custGeom>
          <a:blipFill>
            <a:blip r:embed="rId2"/>
            <a:stretch>
              <a:fillRect l="-27156" t="-27156"/>
            </a:stretch>
          </a:blipFill>
        </p:spPr>
        <p:txBody>
          <a:bodyPr wrap="square" t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C2DCACB-BA05-4B4C-901A-6B42B87C2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630983-4662-457C-9A15-2B517E8B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00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5400675" cy="447674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852E37-EFF0-4673-BB57-06184EBDD6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000" y="-1"/>
            <a:ext cx="6636000" cy="6858001"/>
          </a:xfrm>
          <a:custGeom>
            <a:avLst/>
            <a:gdLst>
              <a:gd name="connsiteX0" fmla="*/ 2108772 w 6647816"/>
              <a:gd name="connsiteY0" fmla="*/ 4749229 h 6867037"/>
              <a:gd name="connsiteX1" fmla="*/ 4039236 w 6647816"/>
              <a:gd name="connsiteY1" fmla="*/ 6679629 h 6867037"/>
              <a:gd name="connsiteX2" fmla="*/ 3860864 w 6647816"/>
              <a:gd name="connsiteY2" fmla="*/ 6858001 h 6867037"/>
              <a:gd name="connsiteX3" fmla="*/ 0 w 6647816"/>
              <a:gd name="connsiteY3" fmla="*/ 6858001 h 6867037"/>
              <a:gd name="connsiteX4" fmla="*/ 5809868 w 6647816"/>
              <a:gd name="connsiteY4" fmla="*/ 4620896 h 6867037"/>
              <a:gd name="connsiteX5" fmla="*/ 6647816 w 6647816"/>
              <a:gd name="connsiteY5" fmla="*/ 4915854 h 6867037"/>
              <a:gd name="connsiteX6" fmla="*/ 6647816 w 6647816"/>
              <a:gd name="connsiteY6" fmla="*/ 6867037 h 6867037"/>
              <a:gd name="connsiteX7" fmla="*/ 4827764 w 6647816"/>
              <a:gd name="connsiteY7" fmla="*/ 6867037 h 6867037"/>
              <a:gd name="connsiteX8" fmla="*/ 4751484 w 6647816"/>
              <a:gd name="connsiteY8" fmla="*/ 6777306 h 6867037"/>
              <a:gd name="connsiteX9" fmla="*/ 4471924 w 6647816"/>
              <a:gd name="connsiteY9" fmla="*/ 5958841 h 6867037"/>
              <a:gd name="connsiteX10" fmla="*/ 5809868 w 6647816"/>
              <a:gd name="connsiteY10" fmla="*/ 4620896 h 6867037"/>
              <a:gd name="connsiteX11" fmla="*/ 4371404 w 6647816"/>
              <a:gd name="connsiteY11" fmla="*/ 0 h 6867037"/>
              <a:gd name="connsiteX12" fmla="*/ 6647816 w 6647816"/>
              <a:gd name="connsiteY12" fmla="*/ 0 h 6867037"/>
              <a:gd name="connsiteX13" fmla="*/ 6647816 w 6647816"/>
              <a:gd name="connsiteY13" fmla="*/ 1584516 h 6867037"/>
              <a:gd name="connsiteX14" fmla="*/ 3357308 w 6647816"/>
              <a:gd name="connsiteY14" fmla="*/ 4875022 h 6867037"/>
              <a:gd name="connsiteX15" fmla="*/ 1426844 w 6647816"/>
              <a:gd name="connsiteY15" fmla="*/ 2944559 h 68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47816" h="6867037">
                <a:moveTo>
                  <a:pt x="2108772" y="4749229"/>
                </a:moveTo>
                <a:lnTo>
                  <a:pt x="4039236" y="6679629"/>
                </a:lnTo>
                <a:lnTo>
                  <a:pt x="3860864" y="6858001"/>
                </a:lnTo>
                <a:lnTo>
                  <a:pt x="0" y="6858001"/>
                </a:lnTo>
                <a:close/>
                <a:moveTo>
                  <a:pt x="5809868" y="4620896"/>
                </a:moveTo>
                <a:cubicBezTo>
                  <a:pt x="6127116" y="4620896"/>
                  <a:pt x="6418452" y="4731386"/>
                  <a:pt x="6647816" y="4915854"/>
                </a:cubicBezTo>
                <a:lnTo>
                  <a:pt x="6647816" y="6867037"/>
                </a:lnTo>
                <a:lnTo>
                  <a:pt x="4827764" y="6867037"/>
                </a:lnTo>
                <a:lnTo>
                  <a:pt x="4751484" y="6777306"/>
                </a:lnTo>
                <a:cubicBezTo>
                  <a:pt x="4576258" y="6551068"/>
                  <a:pt x="4471924" y="6267158"/>
                  <a:pt x="4471924" y="5958841"/>
                </a:cubicBezTo>
                <a:cubicBezTo>
                  <a:pt x="4471924" y="5219955"/>
                  <a:pt x="5070920" y="4620896"/>
                  <a:pt x="5809868" y="4620896"/>
                </a:cubicBezTo>
                <a:close/>
                <a:moveTo>
                  <a:pt x="4371404" y="0"/>
                </a:moveTo>
                <a:lnTo>
                  <a:pt x="6647816" y="0"/>
                </a:lnTo>
                <a:lnTo>
                  <a:pt x="6647816" y="1584516"/>
                </a:lnTo>
                <a:lnTo>
                  <a:pt x="3357308" y="4875022"/>
                </a:lnTo>
                <a:lnTo>
                  <a:pt x="1426844" y="2944559"/>
                </a:lnTo>
                <a:close/>
              </a:path>
            </a:pathLst>
          </a:custGeom>
          <a:blipFill>
            <a:blip r:embed="rId2"/>
            <a:srcRect/>
            <a:stretch>
              <a:fillRect l="-23" r="-23"/>
            </a:stretch>
          </a:blipFill>
          <a:ln>
            <a:noFill/>
          </a:ln>
        </p:spPr>
        <p:txBody>
          <a:bodyPr wrap="square" bIns="72000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37F48-DD37-4CFC-BE95-9C1E0CED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6840538" cy="115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0EF9B1-CCB8-420F-86BC-C2970567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778400" y="6307200"/>
            <a:ext cx="1080000" cy="262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973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Brigh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FA865C-F0AA-44A2-B33C-940C0648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100">
                <a:solidFill>
                  <a:schemeClr val="accent1"/>
                </a:solidFill>
              </a:defRPr>
            </a:lvl4pPr>
            <a:lvl5pPr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AA742-F112-4BFB-8799-CBA3945F7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7038" y="6308725"/>
            <a:ext cx="1080000" cy="26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1D7AE0-5E8C-4B95-BF09-3B4E1B95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59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757" r:id="rId2"/>
    <p:sldLayoutId id="2147483769" r:id="rId3"/>
    <p:sldLayoutId id="2147483844" r:id="rId4"/>
    <p:sldLayoutId id="2147483798" r:id="rId5"/>
    <p:sldLayoutId id="2147483846" r:id="rId6"/>
    <p:sldLayoutId id="2147483770" r:id="rId7"/>
    <p:sldLayoutId id="2147483771" r:id="rId8"/>
    <p:sldLayoutId id="2147483887" r:id="rId9"/>
    <p:sldLayoutId id="2147483888" r:id="rId10"/>
    <p:sldLayoutId id="2147483889" r:id="rId11"/>
    <p:sldLayoutId id="2147483800" r:id="rId12"/>
    <p:sldLayoutId id="2147483799" r:id="rId13"/>
    <p:sldLayoutId id="2147483745" r:id="rId14"/>
    <p:sldLayoutId id="2147483764" r:id="rId15"/>
    <p:sldLayoutId id="2147483765" r:id="rId16"/>
    <p:sldLayoutId id="2147483772" r:id="rId17"/>
    <p:sldLayoutId id="2147483953" r:id="rId18"/>
    <p:sldLayoutId id="214748377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9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1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5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2FB4550-949C-4D59-AD21-8DABDD7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801350" cy="11509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1FBD4B1-6428-4665-B000-DC1C97C1E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700213"/>
            <a:ext cx="10801350" cy="44656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5984F7-9233-40F5-AB25-F4EE72FFE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0"/>
            <a:ext cx="721690" cy="189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34A12367-4BD1-4D2C-8F6C-95479464F769}" type="datetime1">
              <a:rPr lang="en-US" noProof="0" smtClean="0"/>
              <a:pPr/>
              <a:t>2/12/2025</a:t>
            </a:fld>
            <a:endParaRPr lang="en-US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DABA5-90D5-4D4B-89BA-87D2B5926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1"/>
            <a:ext cx="5026035" cy="1889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Example footer text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D1DF844-54DB-4E2C-ADB5-70224F3C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179" y="1"/>
            <a:ext cx="724858" cy="189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F4E271BF-4C85-4901-A365-6EC710C00A4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346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  <p:sldLayoutId id="2147484082" r:id="rId18"/>
    <p:sldLayoutId id="214748408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2933">
          <p15:clr>
            <a:srgbClr val="F26B43"/>
          </p15:clr>
        </p15:guide>
        <p15:guide id="4" pos="4747">
          <p15:clr>
            <a:srgbClr val="F26B43"/>
          </p15:clr>
        </p15:guide>
        <p15:guide id="6" pos="5654">
          <p15:clr>
            <a:srgbClr val="F26B43"/>
          </p15:clr>
        </p15:guide>
        <p15:guide id="8" pos="7469">
          <p15:clr>
            <a:srgbClr val="F26B43"/>
          </p15:clr>
        </p15:guide>
        <p15:guide id="9" pos="2026">
          <p15:clr>
            <a:srgbClr val="F26B43"/>
          </p15:clr>
        </p15:guide>
        <p15:guide id="11" pos="3840">
          <p15:clr>
            <a:srgbClr val="F26B43"/>
          </p15:clr>
        </p15:guide>
        <p15:guide id="17" pos="1118">
          <p15:clr>
            <a:srgbClr val="F26B43"/>
          </p15:clr>
        </p15:guide>
        <p15:guide id="20" orient="horz" pos="3067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pos="6562">
          <p15:clr>
            <a:srgbClr val="F26B43"/>
          </p15:clr>
        </p15:guide>
        <p15:guide id="29" pos="438">
          <p15:clr>
            <a:srgbClr val="F26B43"/>
          </p15:clr>
        </p15:guide>
        <p15:guide id="30" pos="7242">
          <p15:clr>
            <a:srgbClr val="F26B43"/>
          </p15:clr>
        </p15:guide>
        <p15:guide id="33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viso.eu/2018/12/21/detecting-suspicious-child-processes-using-ee-outliers-and-elasticsear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chrome/a/answer/7532015?hl=en" TargetMode="External"/><Relationship Id="rId2" Type="http://schemas.openxmlformats.org/officeDocument/2006/relationships/hyperlink" Target="https://learn.microsoft.com/en-us/deployedge/microsoft-edge-manage-extensions-polic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thSecureLabs/TheExtendabl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7.xml"/><Relationship Id="rId1" Type="http://schemas.openxmlformats.org/officeDocument/2006/relationships/video" Target="https://www.youtube.com/embed/dZ5lgoIHcjo?feature=oembed" TargetMode="External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5872-20FB-43E4-A9EB-904C332F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038" y="875490"/>
            <a:ext cx="6840538" cy="255351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Extendables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DF921-6409-4B2E-A909-6C1E84EBE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038" y="3939365"/>
            <a:ext cx="6840538" cy="1655762"/>
          </a:xfrm>
        </p:spPr>
        <p:txBody>
          <a:bodyPr/>
          <a:lstStyle/>
          <a:p>
            <a:r>
              <a:rPr lang="en-US" dirty="0"/>
              <a:t>Fin Hume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9C179-7AA3-A2F1-599A-C8413BDE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7767"/>
            <a:ext cx="3960440" cy="620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7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4B89B-CFF9-05CF-489A-63B9BBEDBF17}"/>
              </a:ext>
            </a:extLst>
          </p:cNvPr>
          <p:cNvSpPr/>
          <p:nvPr/>
        </p:nvSpPr>
        <p:spPr>
          <a:xfrm>
            <a:off x="5807968" y="3977382"/>
            <a:ext cx="6120680" cy="283599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22870-5A99-FCF2-BD27-DD344D37A457}"/>
              </a:ext>
            </a:extLst>
          </p:cNvPr>
          <p:cNvSpPr/>
          <p:nvPr/>
        </p:nvSpPr>
        <p:spPr>
          <a:xfrm>
            <a:off x="5807968" y="1196752"/>
            <a:ext cx="6120680" cy="278766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02F50-0CBF-3671-ED28-7ED6A6D0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browser know?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C4731099-7E66-24C8-BA8B-16DBE2B94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268760"/>
            <a:ext cx="1987103" cy="19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B36F5-71F6-D532-36D4-21E1DF311FF0}"/>
              </a:ext>
            </a:extLst>
          </p:cNvPr>
          <p:cNvSpPr txBox="1"/>
          <p:nvPr/>
        </p:nvSpPr>
        <p:spPr>
          <a:xfrm>
            <a:off x="263351" y="3335180"/>
            <a:ext cx="155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Browser</a:t>
            </a:r>
            <a:endParaRPr lang="en-GB" sz="2800" dirty="0"/>
          </a:p>
        </p:txBody>
      </p:sp>
      <p:pic>
        <p:nvPicPr>
          <p:cNvPr id="7170" name="Picture 2" descr="Txt text file extension symbol Icons | Free Download">
            <a:extLst>
              <a:ext uri="{FF2B5EF4-FFF2-40B4-BE49-F238E27FC236}">
                <a16:creationId xmlns:a16="http://schemas.microsoft.com/office/drawing/2014/main" id="{EBB03D63-35F9-A212-5148-0C78F7D0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54" y="4081801"/>
            <a:ext cx="1738094" cy="17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0F9102-CE76-891B-7A6A-352F636DE038}"/>
              </a:ext>
            </a:extLst>
          </p:cNvPr>
          <p:cNvSpPr txBox="1"/>
          <p:nvPr/>
        </p:nvSpPr>
        <p:spPr>
          <a:xfrm>
            <a:off x="6384032" y="3050957"/>
            <a:ext cx="221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Extension Manifest</a:t>
            </a:r>
            <a:endParaRPr lang="en-GB" sz="2800" dirty="0"/>
          </a:p>
        </p:txBody>
      </p:sp>
      <p:pic>
        <p:nvPicPr>
          <p:cNvPr id="7172" name="Picture 4" descr="&quot;Extension&quot; Icon - Download for free - Iconduck">
            <a:extLst>
              <a:ext uri="{FF2B5EF4-FFF2-40B4-BE49-F238E27FC236}">
                <a16:creationId xmlns:a16="http://schemas.microsoft.com/office/drawing/2014/main" id="{7A51DB47-27A2-AF2C-64F8-0746AA50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67" y="1355061"/>
            <a:ext cx="1615953" cy="184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0D2CF-D033-60A7-E8FC-3CF8A38B893E}"/>
              </a:ext>
            </a:extLst>
          </p:cNvPr>
          <p:cNvSpPr txBox="1"/>
          <p:nvPr/>
        </p:nvSpPr>
        <p:spPr>
          <a:xfrm>
            <a:off x="3265072" y="3335180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Extension</a:t>
            </a:r>
            <a:endParaRPr lang="en-GB" sz="2800" dirty="0"/>
          </a:p>
        </p:txBody>
      </p:sp>
      <p:pic>
        <p:nvPicPr>
          <p:cNvPr id="9" name="Picture 2" descr="Txt text file extension symbol Icons | Free Download">
            <a:extLst>
              <a:ext uri="{FF2B5EF4-FFF2-40B4-BE49-F238E27FC236}">
                <a16:creationId xmlns:a16="http://schemas.microsoft.com/office/drawing/2014/main" id="{AB71F737-53F4-90A9-68BB-C788E829C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74" y="1250757"/>
            <a:ext cx="1738094" cy="17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AD63E-28EB-8A1C-0878-2C0A4AECDCE5}"/>
              </a:ext>
            </a:extLst>
          </p:cNvPr>
          <p:cNvSpPr txBox="1"/>
          <p:nvPr/>
        </p:nvSpPr>
        <p:spPr>
          <a:xfrm>
            <a:off x="5951984" y="5859269"/>
            <a:ext cx="3056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NativeMessagingHost</a:t>
            </a:r>
            <a:r>
              <a:rPr lang="en-US" sz="2800" dirty="0"/>
              <a:t> Manifest</a:t>
            </a:r>
            <a:endParaRPr lang="en-GB" sz="2800" dirty="0"/>
          </a:p>
        </p:txBody>
      </p:sp>
      <p:pic>
        <p:nvPicPr>
          <p:cNvPr id="7174" name="Picture 6" descr="REG Files: How to Create, Edit, and Use Them in Windows">
            <a:extLst>
              <a:ext uri="{FF2B5EF4-FFF2-40B4-BE49-F238E27FC236}">
                <a16:creationId xmlns:a16="http://schemas.microsoft.com/office/drawing/2014/main" id="{8ABD3FCE-EC9C-6F38-638E-7ECA9CB8A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/>
          <a:stretch/>
        </p:blipFill>
        <p:spPr bwMode="auto">
          <a:xfrm>
            <a:off x="9336360" y="4043799"/>
            <a:ext cx="1842874" cy="19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1E822E-2A38-ABAE-92D6-C56F9CCCAE1B}"/>
              </a:ext>
            </a:extLst>
          </p:cNvPr>
          <p:cNvSpPr txBox="1"/>
          <p:nvPr/>
        </p:nvSpPr>
        <p:spPr>
          <a:xfrm>
            <a:off x="8904312" y="5859269"/>
            <a:ext cx="3056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NativeMessagingHost</a:t>
            </a:r>
            <a:r>
              <a:rPr lang="en-US" sz="2800" dirty="0"/>
              <a:t> Registry Key</a:t>
            </a:r>
            <a:endParaRPr lang="en-GB" sz="28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02578B-D486-68E6-6EA6-10B1D9B5064D}"/>
              </a:ext>
            </a:extLst>
          </p:cNvPr>
          <p:cNvSpPr/>
          <p:nvPr/>
        </p:nvSpPr>
        <p:spPr>
          <a:xfrm>
            <a:off x="2118133" y="204632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7ED96A-73C4-F4A6-0F91-C722DF4BADD2}"/>
              </a:ext>
            </a:extLst>
          </p:cNvPr>
          <p:cNvSpPr/>
          <p:nvPr/>
        </p:nvSpPr>
        <p:spPr>
          <a:xfrm>
            <a:off x="5018536" y="2003133"/>
            <a:ext cx="718509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8" name="Picture 10" descr="JavaScript PNG, Transparent JS Logo Free Download - Free Transparent ...">
            <a:extLst>
              <a:ext uri="{FF2B5EF4-FFF2-40B4-BE49-F238E27FC236}">
                <a16:creationId xmlns:a16="http://schemas.microsoft.com/office/drawing/2014/main" id="{2D7A7870-65E5-E446-43C5-9682CF10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17" y="1268760"/>
            <a:ext cx="1719978" cy="18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4B1DB0-6660-4886-9200-58F337CF0204}"/>
              </a:ext>
            </a:extLst>
          </p:cNvPr>
          <p:cNvSpPr txBox="1"/>
          <p:nvPr/>
        </p:nvSpPr>
        <p:spPr>
          <a:xfrm>
            <a:off x="9273719" y="3030309"/>
            <a:ext cx="221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JavaScript to start it all</a:t>
            </a:r>
            <a:endParaRPr lang="en-GB" sz="2800" dirty="0"/>
          </a:p>
        </p:txBody>
      </p:sp>
      <p:pic>
        <p:nvPicPr>
          <p:cNvPr id="6148" name="Picture 4" descr="WithSecure: nasce WithIntel, per migliorare le protezione basata su ...">
            <a:extLst>
              <a:ext uri="{FF2B5EF4-FFF2-40B4-BE49-F238E27FC236}">
                <a16:creationId xmlns:a16="http://schemas.microsoft.com/office/drawing/2014/main" id="{013233EC-56F3-8B1C-6199-524EFBAC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260648"/>
            <a:ext cx="1152128" cy="2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4742711-59FF-C0FE-808C-6C6BCFAD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081801"/>
            <a:ext cx="2189385" cy="20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ipt Vector Icon Design 16618520 Vector Art at Vecteezy">
            <a:extLst>
              <a:ext uri="{FF2B5EF4-FFF2-40B4-BE49-F238E27FC236}">
                <a16:creationId xmlns:a16="http://schemas.microsoft.com/office/drawing/2014/main" id="{7856844E-CCFF-2B0D-1319-F4CBFF0D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081800"/>
            <a:ext cx="2001954" cy="19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E5899D-DA35-C42F-3EAC-EEC6A7804B22}"/>
              </a:ext>
            </a:extLst>
          </p:cNvPr>
          <p:cNvSpPr txBox="1"/>
          <p:nvPr/>
        </p:nvSpPr>
        <p:spPr>
          <a:xfrm>
            <a:off x="3080839" y="6194277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Script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6657A-83B3-B6E7-FC0A-5C6AD6D91067}"/>
              </a:ext>
            </a:extLst>
          </p:cNvPr>
          <p:cNvSpPr txBox="1"/>
          <p:nvPr/>
        </p:nvSpPr>
        <p:spPr>
          <a:xfrm>
            <a:off x="301340" y="6194277"/>
            <a:ext cx="17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Installer</a:t>
            </a:r>
            <a:endParaRPr lang="en-GB" sz="2800" dirty="0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691A6533-3BD7-E7D9-620E-0ED0A5BB049B}"/>
              </a:ext>
            </a:extLst>
          </p:cNvPr>
          <p:cNvSpPr/>
          <p:nvPr/>
        </p:nvSpPr>
        <p:spPr>
          <a:xfrm>
            <a:off x="2580340" y="3820232"/>
            <a:ext cx="291146" cy="2558881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0E9A0D9-CB6C-AE5F-B1E0-7C6A6ED2BE7E}"/>
              </a:ext>
            </a:extLst>
          </p:cNvPr>
          <p:cNvSpPr/>
          <p:nvPr/>
        </p:nvSpPr>
        <p:spPr>
          <a:xfrm>
            <a:off x="5015880" y="4941168"/>
            <a:ext cx="718509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0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3B13-9A3B-8E4C-8D6B-6981986E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0D4747-0C3C-A1D2-7D9D-09E8BF56E9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Manifest</a:t>
            </a:r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3859ACF-0B99-B64F-3A94-AE902DB9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357318"/>
            <a:ext cx="708719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"name": "The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Extendables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Extension",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"version": "1.0", </a:t>
            </a:r>
            <a:endParaRPr lang="en-US" altLang="en-US" sz="24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"key":"&lt;REDACTED FOR BREVITY&gt;",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manifest_version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"description": "Extension for a proof-of-concept",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"background":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service_worker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"service-worker.js"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"permissions": [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nativeMessaging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Arial Unicode MS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2" descr="Txt text file extension symbol Icons | Free Download">
            <a:extLst>
              <a:ext uri="{FF2B5EF4-FFF2-40B4-BE49-F238E27FC236}">
                <a16:creationId xmlns:a16="http://schemas.microsoft.com/office/drawing/2014/main" id="{C6663834-DEEC-47DC-D08D-8B54848B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45996"/>
            <a:ext cx="2170142" cy="21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8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JavaScript to start it all</a:t>
            </a:r>
            <a:endParaRPr lang="en-GB" sz="4000" dirty="0"/>
          </a:p>
        </p:txBody>
      </p:sp>
      <p:pic>
        <p:nvPicPr>
          <p:cNvPr id="5" name="Picture 10" descr="JavaScript PNG, Transparent JS Logo Free Download - Free Transparent ...">
            <a:extLst>
              <a:ext uri="{FF2B5EF4-FFF2-40B4-BE49-F238E27FC236}">
                <a16:creationId xmlns:a16="http://schemas.microsoft.com/office/drawing/2014/main" id="{1ABF6D1A-051E-68E0-DB3F-2485F8B2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62" y="641752"/>
            <a:ext cx="1719978" cy="18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4D05739F-75BA-9DD2-D8CA-66BB5D414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3265821"/>
            <a:ext cx="120228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chrome.runtime.connectNative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('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com.withsecure.theextendables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');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4029C18-C1AF-CF80-B3C4-4B3F099D1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2780928"/>
            <a:ext cx="926888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chrome.runtime.onStartup.addListener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(function()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solidFill>
                <a:srgbClr val="FF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})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2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17689A-D495-7EF0-F3D8-1CA5A896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5D795B-2852-EC95-398B-5DA593D65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r>
              <a:rPr lang="en-US" dirty="0"/>
              <a:t> Manifest</a:t>
            </a:r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3859ACF-0B99-B64F-3A94-AE902DB9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2060848"/>
            <a:ext cx="857638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"name":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com.withsecure.theextendables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"description": "My Application",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"path": "C:\Windows\System32\calc.exe",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"type":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allowed_origins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 ["chrome-extension://&lt;EXTENSION ID&gt;/"]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Txt text file extension symbol Icons | Free Download">
            <a:extLst>
              <a:ext uri="{FF2B5EF4-FFF2-40B4-BE49-F238E27FC236}">
                <a16:creationId xmlns:a16="http://schemas.microsoft.com/office/drawing/2014/main" id="{0A8656F9-670B-278D-F923-8C0B7F7F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45996"/>
            <a:ext cx="2170142" cy="21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FD5C2F-8A5A-4760-5863-2029CFF4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go in either HKCU or HKLM</a:t>
            </a:r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E14E8-6A15-BB37-F577-D076DEFEAA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r>
              <a:rPr lang="en-US" dirty="0"/>
              <a:t> Host Registry Key</a:t>
            </a:r>
            <a:endParaRPr lang="en-GB" dirty="0"/>
          </a:p>
        </p:txBody>
      </p:sp>
      <p:pic>
        <p:nvPicPr>
          <p:cNvPr id="6" name="Picture 6" descr="REG Files: How to Create, Edit, and Use Them in Windows">
            <a:extLst>
              <a:ext uri="{FF2B5EF4-FFF2-40B4-BE49-F238E27FC236}">
                <a16:creationId xmlns:a16="http://schemas.microsoft.com/office/drawing/2014/main" id="{F48617C3-BB65-7829-F263-3153970D8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/>
          <a:stretch/>
        </p:blipFill>
        <p:spPr bwMode="auto">
          <a:xfrm>
            <a:off x="8400256" y="1556792"/>
            <a:ext cx="1842874" cy="20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5A3AA-4930-F7BF-DE03-68AC2B28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306906"/>
            <a:ext cx="7725297" cy="45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can we do with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2F2B2-4A68-410F-0DFB-379D57175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71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4FCDEC-55EA-5A9B-635F-1026DD07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161314" cy="4465637"/>
          </a:xfrm>
        </p:spPr>
        <p:txBody>
          <a:bodyPr/>
          <a:lstStyle/>
          <a:p>
            <a:r>
              <a:rPr lang="en-US" sz="3600" dirty="0"/>
              <a:t>This seems like a great way to persist!</a:t>
            </a:r>
          </a:p>
          <a:p>
            <a:r>
              <a:rPr lang="en-US" sz="3600" dirty="0"/>
              <a:t>Starts arbitrary script/exe when browser is opened</a:t>
            </a:r>
          </a:p>
          <a:p>
            <a:endParaRPr lang="en-GB" sz="36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B56F3F-5BFC-61CC-168C-13123C875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2CEA59-E782-3065-AF40-2223B9A9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Persistence!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81A715-6905-8071-AC97-56A1BB19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8" y="2996952"/>
            <a:ext cx="291602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1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Does anything already exist?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E993F-5CC7-9337-774E-B684FD8B0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8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ED58A-112D-7B71-CD39-8B7A22C8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 searched far and wide to find if this was new</a:t>
            </a:r>
          </a:p>
          <a:p>
            <a:r>
              <a:rPr lang="en-US" sz="2400" dirty="0"/>
              <a:t>I saw nothing!</a:t>
            </a:r>
          </a:p>
          <a:p>
            <a:r>
              <a:rPr lang="en-US" sz="2400" dirty="0"/>
              <a:t>Until a colleague pointed out:</a:t>
            </a:r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1B8EAB-565E-D78F-91FD-8455C43BA3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BE876-BFC6-7AAB-FA74-E4D3E42E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WhiskerSpy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94CEA-2E0C-580C-C81C-619E90D4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2"/>
          <a:stretch/>
        </p:blipFill>
        <p:spPr>
          <a:xfrm>
            <a:off x="695324" y="3068960"/>
            <a:ext cx="7958618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22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B21050A-9582-FBF5-F74A-423E9022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289106" cy="4465637"/>
          </a:xfrm>
        </p:spPr>
        <p:txBody>
          <a:bodyPr/>
          <a:lstStyle/>
          <a:p>
            <a:r>
              <a:rPr lang="en-US" sz="2800" dirty="0"/>
              <a:t>Credit to Joseph Chen and Jaromir </a:t>
            </a:r>
            <a:r>
              <a:rPr lang="en-US" sz="2800" dirty="0" err="1"/>
              <a:t>Horejsi</a:t>
            </a:r>
            <a:r>
              <a:rPr lang="en-US" sz="2800" dirty="0"/>
              <a:t> of Trend Micro</a:t>
            </a:r>
          </a:p>
          <a:p>
            <a:endParaRPr lang="en-US" sz="2800" dirty="0"/>
          </a:p>
          <a:p>
            <a:r>
              <a:rPr lang="en-US" sz="2800" dirty="0"/>
              <a:t>To </a:t>
            </a:r>
            <a:r>
              <a:rPr lang="en-US" sz="2800" dirty="0" err="1"/>
              <a:t>summarise</a:t>
            </a:r>
            <a:r>
              <a:rPr lang="en-US" sz="2800" dirty="0"/>
              <a:t>, one version of </a:t>
            </a:r>
            <a:r>
              <a:rPr lang="en-US" sz="2800" dirty="0" err="1"/>
              <a:t>WhiskerSpy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Uses an installer to install the required files</a:t>
            </a:r>
          </a:p>
          <a:p>
            <a:pPr lvl="1"/>
            <a:r>
              <a:rPr lang="en-US" sz="2400" dirty="0"/>
              <a:t>Does C2 via the </a:t>
            </a:r>
            <a:r>
              <a:rPr lang="en-US" sz="2400" dirty="0" err="1"/>
              <a:t>NativeMessaging</a:t>
            </a:r>
            <a:endParaRPr lang="en-US" sz="2400" dirty="0"/>
          </a:p>
          <a:p>
            <a:pPr lvl="1"/>
            <a:r>
              <a:rPr lang="en-US" sz="2400" dirty="0"/>
              <a:t>Runs on startup like we suggested earlier</a:t>
            </a:r>
          </a:p>
          <a:p>
            <a:pPr lvl="1"/>
            <a:endParaRPr lang="en-US" sz="2200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D9BFA-36BC-4244-3339-9ACEAC08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8A36D-5283-DA91-FB80-EA34E0FA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WhiskerSpy</a:t>
            </a:r>
            <a:endParaRPr lang="en-GB" dirty="0"/>
          </a:p>
        </p:txBody>
      </p:sp>
      <p:pic>
        <p:nvPicPr>
          <p:cNvPr id="16386" name="Picture 2" descr="Premium Vector | Cute spy cat character design">
            <a:extLst>
              <a:ext uri="{FF2B5EF4-FFF2-40B4-BE49-F238E27FC236}">
                <a16:creationId xmlns:a16="http://schemas.microsoft.com/office/drawing/2014/main" id="{B3683A1C-5372-090A-6FE9-0F7B51A4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653136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4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9BE6955-73E5-A098-E028-637DAC6EA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Where did this come from?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can we do with this?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Does anything already exist?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new stuff can we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Are the blue team aware?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can I protect myself?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there an easy way I can test this?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76FDFC-9DF8-4A0F-11AD-39EDC787B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D994-8F48-3826-C5C4-5370C3F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66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What new stuff can we do?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99A2A-164D-5294-02B2-9029B1FF1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0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4DBD2-D08E-A7F0-ED04-34252B2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513242" cy="4465637"/>
          </a:xfrm>
        </p:spPr>
        <p:txBody>
          <a:bodyPr/>
          <a:lstStyle/>
          <a:p>
            <a:r>
              <a:rPr lang="en-US" sz="3200" dirty="0"/>
              <a:t>My research and </a:t>
            </a:r>
            <a:r>
              <a:rPr lang="en-US" sz="3200" dirty="0" err="1"/>
              <a:t>WhiskerSpy</a:t>
            </a:r>
            <a:r>
              <a:rPr lang="en-US" sz="3200" dirty="0"/>
              <a:t> left me thinking:</a:t>
            </a:r>
          </a:p>
          <a:p>
            <a:endParaRPr lang="en-US" sz="3200" dirty="0"/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Does anything else use </a:t>
            </a:r>
            <a:r>
              <a:rPr lang="en-US" sz="2800" dirty="0" err="1"/>
              <a:t>NativeMessaging</a:t>
            </a:r>
            <a:r>
              <a:rPr lang="en-US" sz="2800" dirty="0"/>
              <a:t>?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What other ways could we deliver this?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/>
              <a:t>Does this functionality expose any other attack surface?</a:t>
            </a:r>
          </a:p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576D2FF-3893-DB66-E237-0439F35C31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E75FC-1856-C7DB-15D6-C2B5450C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  <a:endParaRPr lang="en-GB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1B0CE03-95D9-7CC0-B63D-1257BB46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43" y="4405101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B43602E-AB3B-6809-88C0-41E8E3DF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550" y="4405101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2EB5F72-342B-5024-4434-BBDE4FD6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61" y="4405102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Does anything else use </a:t>
            </a:r>
            <a:r>
              <a:rPr lang="en-US" dirty="0" err="1"/>
              <a:t>NativeMessaging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0062F-0825-8973-4804-B43A4E06C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8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4DBD2-D08E-A7F0-ED04-34252B2F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433122" cy="4465637"/>
          </a:xfrm>
        </p:spPr>
        <p:txBody>
          <a:bodyPr/>
          <a:lstStyle/>
          <a:p>
            <a:r>
              <a:rPr lang="en-US" sz="3200" dirty="0"/>
              <a:t>Yes</a:t>
            </a:r>
            <a:r>
              <a:rPr lang="en-GB" sz="3200" dirty="0"/>
              <a:t>, most browsers:</a:t>
            </a:r>
          </a:p>
          <a:p>
            <a:pPr lvl="1"/>
            <a:r>
              <a:rPr lang="en-GB" sz="3000" dirty="0"/>
              <a:t>Chrome</a:t>
            </a:r>
          </a:p>
          <a:p>
            <a:pPr lvl="1"/>
            <a:r>
              <a:rPr lang="en-GB" sz="3000" dirty="0"/>
              <a:t>Edge</a:t>
            </a:r>
          </a:p>
          <a:p>
            <a:pPr lvl="1"/>
            <a:r>
              <a:rPr lang="en-GB" sz="3000" dirty="0" err="1"/>
              <a:t>FireFox</a:t>
            </a:r>
            <a:endParaRPr lang="en-GB" sz="3000" dirty="0"/>
          </a:p>
          <a:p>
            <a:pPr lvl="1"/>
            <a:endParaRPr lang="en-GB" sz="3000" dirty="0"/>
          </a:p>
          <a:p>
            <a:r>
              <a:rPr lang="en-US" sz="3200" dirty="0"/>
              <a:t>Also works on all major OS’:</a:t>
            </a:r>
          </a:p>
          <a:p>
            <a:pPr lvl="1"/>
            <a:r>
              <a:rPr lang="en-US" sz="3000" dirty="0"/>
              <a:t>Windows</a:t>
            </a:r>
          </a:p>
          <a:p>
            <a:pPr lvl="1"/>
            <a:r>
              <a:rPr lang="en-US" sz="3000" dirty="0"/>
              <a:t>Linux</a:t>
            </a:r>
          </a:p>
          <a:p>
            <a:pPr lvl="1"/>
            <a:r>
              <a:rPr lang="en-US" sz="3000" dirty="0"/>
              <a:t>MacOS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E75FC-1856-C7DB-15D6-C2B5450C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else use </a:t>
            </a:r>
            <a:r>
              <a:rPr lang="en-US" dirty="0" err="1"/>
              <a:t>NativeMessaging</a:t>
            </a:r>
            <a:r>
              <a:rPr lang="en-US" dirty="0"/>
              <a:t>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F1A3BAB8-27BF-47FA-18CD-832BCD43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28834"/>
            <a:ext cx="1628205" cy="16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602A73-448E-D84C-1B0D-8ABE44EF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697" y="1988840"/>
            <a:ext cx="1535060" cy="15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volving the Firefox Brand - Mozilla Open Design">
            <a:extLst>
              <a:ext uri="{FF2B5EF4-FFF2-40B4-BE49-F238E27FC236}">
                <a16:creationId xmlns:a16="http://schemas.microsoft.com/office/drawing/2014/main" id="{9D7772BE-4C57-EE7C-6D7F-C8A723C9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51" y="1988839"/>
            <a:ext cx="1518830" cy="15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indows Icon - Social media &amp; Logos Icons">
            <a:extLst>
              <a:ext uri="{FF2B5EF4-FFF2-40B4-BE49-F238E27FC236}">
                <a16:creationId xmlns:a16="http://schemas.microsoft.com/office/drawing/2014/main" id="{3D824528-1A63-8598-178A-ED7A9C81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86" y="4581128"/>
            <a:ext cx="1674098" cy="16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Tux Icons Computer Linux Free Download PNG HD HQ PNG Image in ...">
            <a:extLst>
              <a:ext uri="{FF2B5EF4-FFF2-40B4-BE49-F238E27FC236}">
                <a16:creationId xmlns:a16="http://schemas.microsoft.com/office/drawing/2014/main" id="{1864215E-13FF-71E1-11B9-19BBC76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427858"/>
            <a:ext cx="2096767" cy="20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iginal MacOS logo Redesigned by Zapper3 on DeviantArt">
            <a:extLst>
              <a:ext uri="{FF2B5EF4-FFF2-40B4-BE49-F238E27FC236}">
                <a16:creationId xmlns:a16="http://schemas.microsoft.com/office/drawing/2014/main" id="{89C2F61F-0550-2D3D-6D1F-39CEA71AD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71" y="4662430"/>
            <a:ext cx="2123728" cy="15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87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What other ways could we deliver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F2389-67A2-A732-9EE6-27CCDE346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56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A8B05-E083-4CAC-B245-624010DC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Our research’s delivery was very manual</a:t>
            </a:r>
          </a:p>
          <a:p>
            <a:endParaRPr lang="en-GB" sz="2800" dirty="0"/>
          </a:p>
          <a:p>
            <a:r>
              <a:rPr lang="en-GB" sz="2800" dirty="0" err="1"/>
              <a:t>WhiskerSpy</a:t>
            </a:r>
            <a:r>
              <a:rPr lang="en-GB" sz="2800" dirty="0"/>
              <a:t> used an installer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ABCEEC-C1CA-1234-5E56-E59CFD8A6D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44B036-CD64-9454-7C4A-169C709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ways could we deliver this?</a:t>
            </a:r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780A9DB-1BD3-D174-2B78-B7F31E3E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452"/>
            <a:ext cx="2592288" cy="241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er Manual Icon #234881 - Free Icons Library">
            <a:extLst>
              <a:ext uri="{FF2B5EF4-FFF2-40B4-BE49-F238E27FC236}">
                <a16:creationId xmlns:a16="http://schemas.microsoft.com/office/drawing/2014/main" id="{E68362D9-DCDC-C669-6A28-74553B0E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284983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4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90020-2EA4-9D3D-9283-FA04E987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Force download through the registry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Backdoor existing shortcut files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Enumerate installed extensions</a:t>
            </a:r>
            <a:endParaRPr lang="en-GB" sz="28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B2B5C7-8DAB-1AF9-55A8-CB00D9FFEC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C4DD8C-3C6F-7D42-45E7-61E720C8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options did I come up with?</a:t>
            </a:r>
            <a:endParaRPr lang="en-GB" dirty="0"/>
          </a:p>
        </p:txBody>
      </p:sp>
      <p:pic>
        <p:nvPicPr>
          <p:cNvPr id="14338" name="Picture 2" descr="Download High Quality thinking emoji transparent hyper Transparent PNG ...">
            <a:extLst>
              <a:ext uri="{FF2B5EF4-FFF2-40B4-BE49-F238E27FC236}">
                <a16:creationId xmlns:a16="http://schemas.microsoft.com/office/drawing/2014/main" id="{52976BFB-9352-61D5-270B-E7FDB2E0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464003"/>
            <a:ext cx="263386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A83D37-BEBC-42EB-906B-C711C414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40768"/>
            <a:ext cx="11305330" cy="44656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You can do this for both the current user and the machine</a:t>
            </a:r>
          </a:p>
          <a:p>
            <a:r>
              <a:rPr lang="en-US" sz="2400" dirty="0"/>
              <a:t>No user interaction is required</a:t>
            </a:r>
          </a:p>
          <a:p>
            <a:r>
              <a:rPr lang="en-US" sz="2400" dirty="0"/>
              <a:t>Gets around group policy</a:t>
            </a:r>
          </a:p>
          <a:p>
            <a:r>
              <a:rPr lang="en-US" sz="2400" dirty="0"/>
              <a:t>Can be used to run code as another user</a:t>
            </a:r>
          </a:p>
          <a:p>
            <a:endParaRPr lang="en-US" sz="2400" dirty="0"/>
          </a:p>
          <a:p>
            <a:r>
              <a:rPr lang="en-US" sz="2400" dirty="0"/>
              <a:t>Software\Policies\Google\Chrome\</a:t>
            </a:r>
            <a:r>
              <a:rPr lang="en-US" sz="2400" dirty="0" err="1"/>
              <a:t>ExtensionInstallForcelist</a:t>
            </a:r>
            <a:endParaRPr lang="en-US" sz="2400" dirty="0"/>
          </a:p>
          <a:p>
            <a:r>
              <a:rPr lang="en-US" sz="2400" dirty="0"/>
              <a:t>Software\Policies\Microsoft\Edge\</a:t>
            </a:r>
            <a:r>
              <a:rPr lang="en-US" sz="2400" dirty="0" err="1"/>
              <a:t>ExtensionInstallForcelist</a:t>
            </a:r>
            <a:endParaRPr lang="en-US" sz="2400" dirty="0"/>
          </a:p>
          <a:p>
            <a:r>
              <a:rPr lang="en-US" sz="2400" dirty="0">
                <a:cs typeface="Archivo"/>
              </a:rPr>
              <a:t>(Edge can also download chrome extensions)</a:t>
            </a:r>
          </a:p>
          <a:p>
            <a:endParaRPr lang="en-US" sz="2400" dirty="0">
              <a:cs typeface="Archivo"/>
            </a:endParaRPr>
          </a:p>
          <a:p>
            <a:endParaRPr lang="en-GB" sz="2400" dirty="0"/>
          </a:p>
          <a:p>
            <a:r>
              <a:rPr lang="en-GB" sz="2400" dirty="0"/>
              <a:t>Requires admin for both HKCU and HKLM</a:t>
            </a:r>
            <a:endParaRPr lang="en-GB" sz="2400" dirty="0">
              <a:cs typeface="Archivo"/>
            </a:endParaRPr>
          </a:p>
          <a:p>
            <a:r>
              <a:rPr lang="en-GB" sz="2400" dirty="0"/>
              <a:t>Only works on Chromium-based browsers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DF238-B8C5-0DAB-97D5-450143A8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download through the registry</a:t>
            </a:r>
            <a:endParaRPr lang="en-GB" dirty="0"/>
          </a:p>
        </p:txBody>
      </p:sp>
      <p:pic>
        <p:nvPicPr>
          <p:cNvPr id="5" name="Picture 6" descr="REG Files: How to Create, Edit, and Use Them in Windows">
            <a:extLst>
              <a:ext uri="{FF2B5EF4-FFF2-40B4-BE49-F238E27FC236}">
                <a16:creationId xmlns:a16="http://schemas.microsoft.com/office/drawing/2014/main" id="{F957A1B4-FFFF-2EE2-E250-AB9FE4DE2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/>
          <a:stretch/>
        </p:blipFill>
        <p:spPr bwMode="auto">
          <a:xfrm>
            <a:off x="9912424" y="2708920"/>
            <a:ext cx="1842874" cy="20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ED8A0-99B7-35BD-079D-4BE77199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748"/>
            <a:ext cx="12192000" cy="52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BFD3D-7B2F-9CD4-124A-3A2F34FC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593362" cy="4465637"/>
          </a:xfrm>
        </p:spPr>
        <p:txBody>
          <a:bodyPr/>
          <a:lstStyle/>
          <a:p>
            <a:r>
              <a:rPr lang="en-US" sz="2000" dirty="0"/>
              <a:t>Most people use shortcut files to access common apps</a:t>
            </a:r>
          </a:p>
          <a:p>
            <a:r>
              <a:rPr lang="en-US" sz="2000" dirty="0"/>
              <a:t>Either on Desktop or in their Taskbar or in their Start menu</a:t>
            </a:r>
          </a:p>
          <a:p>
            <a:r>
              <a:rPr lang="en-US" sz="2000" dirty="0"/>
              <a:t>Taskbar – %APPDATA%\\Microsoft\\Internet Explorer\\Quick Launch\\User Pinned\\</a:t>
            </a:r>
            <a:r>
              <a:rPr lang="en-US" sz="2000" dirty="0" err="1"/>
              <a:t>TaskBar</a:t>
            </a:r>
            <a:r>
              <a:rPr lang="en-US" sz="2000" dirty="0"/>
              <a:t>\\</a:t>
            </a:r>
          </a:p>
          <a:p>
            <a:r>
              <a:rPr lang="en-US" sz="2000" dirty="0"/>
              <a:t>Start menu - </a:t>
            </a:r>
            <a:r>
              <a:rPr lang="nn-NO" sz="2000" dirty="0"/>
              <a:t>%APPDATA%\\Microsoft\\Windows\\Start Menu\\Programs\\</a:t>
            </a:r>
          </a:p>
          <a:p>
            <a:endParaRPr lang="en-US" sz="2000" dirty="0"/>
          </a:p>
          <a:p>
            <a:r>
              <a:rPr lang="en-US" sz="2000" dirty="0"/>
              <a:t>Chromium browsers have a </a:t>
            </a:r>
            <a:r>
              <a:rPr lang="en-US" sz="2000" dirty="0" err="1"/>
              <a:t>commandline</a:t>
            </a:r>
            <a:r>
              <a:rPr lang="en-US" sz="2000" dirty="0"/>
              <a:t> argument to load unpacked extensions</a:t>
            </a:r>
          </a:p>
          <a:p>
            <a:r>
              <a:rPr lang="en-US" sz="2000" dirty="0"/>
              <a:t>Just add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000" dirty="0"/>
              <a:t>—load-extension=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000" dirty="0"/>
              <a:t> to the end of an existing shortcut</a:t>
            </a:r>
          </a:p>
          <a:p>
            <a:endParaRPr lang="en-US" sz="2000" dirty="0"/>
          </a:p>
          <a:p>
            <a:r>
              <a:rPr lang="en-US" sz="2000" dirty="0"/>
              <a:t>Pretty stealthy </a:t>
            </a:r>
          </a:p>
          <a:p>
            <a:r>
              <a:rPr lang="en-US" sz="2000" dirty="0"/>
              <a:t>On edge there will be a warning about extensions, but it doesn’t stop anything</a:t>
            </a:r>
          </a:p>
          <a:p>
            <a:endParaRPr lang="en-US" sz="2000" dirty="0"/>
          </a:p>
          <a:p>
            <a:r>
              <a:rPr lang="en-US" sz="2000" dirty="0"/>
              <a:t>Can be blocked by group policy</a:t>
            </a:r>
          </a:p>
          <a:p>
            <a:r>
              <a:rPr lang="en-US" sz="2000" dirty="0"/>
              <a:t>Only works on Chromium-based browsers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854BB-C44A-468F-2D60-12A7A88C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existing shortcut files</a:t>
            </a:r>
            <a:endParaRPr lang="en-GB" dirty="0"/>
          </a:p>
        </p:txBody>
      </p:sp>
      <p:pic>
        <p:nvPicPr>
          <p:cNvPr id="6146" name="Picture 2" descr="Backdoor - Free security icons">
            <a:extLst>
              <a:ext uri="{FF2B5EF4-FFF2-40B4-BE49-F238E27FC236}">
                <a16:creationId xmlns:a16="http://schemas.microsoft.com/office/drawing/2014/main" id="{D1BCF648-319A-927F-1CFB-695F2F71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3789040"/>
            <a:ext cx="2177752" cy="21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3068D-C95A-9D43-7F8A-353F3CC0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1124744"/>
            <a:ext cx="7704817" cy="4752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FE3F2-B6AF-2A66-C1FA-9EADC2B7D989}"/>
              </a:ext>
            </a:extLst>
          </p:cNvPr>
          <p:cNvSpPr/>
          <p:nvPr/>
        </p:nvSpPr>
        <p:spPr>
          <a:xfrm>
            <a:off x="7248128" y="1412776"/>
            <a:ext cx="1666234" cy="1008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7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5C31B9-6FE6-6798-5E34-FB5A0D29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700213"/>
            <a:ext cx="10801349" cy="4465637"/>
          </a:xfrm>
        </p:spPr>
        <p:txBody>
          <a:bodyPr/>
          <a:lstStyle/>
          <a:p>
            <a:r>
              <a:rPr lang="en-US" sz="2400" dirty="0"/>
              <a:t>If stuff already exists, why not use it?</a:t>
            </a:r>
          </a:p>
          <a:p>
            <a:r>
              <a:rPr lang="en-US" sz="2400" dirty="0"/>
              <a:t>We can create manifests if </a:t>
            </a:r>
            <a:r>
              <a:rPr lang="en-US" sz="2400" dirty="0" err="1"/>
              <a:t>NativeMessaging</a:t>
            </a:r>
            <a:r>
              <a:rPr lang="en-US" sz="2400" dirty="0"/>
              <a:t> is supported but not used</a:t>
            </a:r>
          </a:p>
          <a:p>
            <a:r>
              <a:rPr lang="en-US" sz="2400" dirty="0"/>
              <a:t>Or overwrite them if they already exist</a:t>
            </a:r>
          </a:p>
          <a:p>
            <a:r>
              <a:rPr lang="en-US" sz="2400" dirty="0"/>
              <a:t>You’ll need to recover the </a:t>
            </a:r>
            <a:r>
              <a:rPr lang="en-US" sz="2400"/>
              <a:t>extension name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stealthiest and cleanest method</a:t>
            </a:r>
          </a:p>
          <a:p>
            <a:endParaRPr lang="en-US" sz="2400" dirty="0"/>
          </a:p>
          <a:p>
            <a:r>
              <a:rPr lang="en-US" sz="2400" dirty="0"/>
              <a:t>Not every extension supports it though</a:t>
            </a:r>
          </a:p>
          <a:p>
            <a:endParaRPr lang="en-US" sz="2400" dirty="0"/>
          </a:p>
          <a:p>
            <a:r>
              <a:rPr lang="en-US" sz="2400" dirty="0"/>
              <a:t>Can set us up for some further offensive steps…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GB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AFA490-1E71-55F6-7C44-D384E90B10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2F4BAD-E7EB-F720-7B34-B322B64C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installed extensions</a:t>
            </a:r>
            <a:endParaRPr lang="en-GB" dirty="0"/>
          </a:p>
        </p:txBody>
      </p:sp>
      <p:pic>
        <p:nvPicPr>
          <p:cNvPr id="5122" name="Picture 2" descr="Invisible man - Free people icons">
            <a:extLst>
              <a:ext uri="{FF2B5EF4-FFF2-40B4-BE49-F238E27FC236}">
                <a16:creationId xmlns:a16="http://schemas.microsoft.com/office/drawing/2014/main" id="{6417D8FD-CB04-E0E9-C0AF-A62DD0EF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7809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C06C0F-45BF-8945-2381-10F7B8CDE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153202" cy="4465637"/>
          </a:xfrm>
        </p:spPr>
        <p:txBody>
          <a:bodyPr/>
          <a:lstStyle/>
          <a:p>
            <a:r>
              <a:rPr lang="en-US" sz="3200" dirty="0"/>
              <a:t>I’m Fin</a:t>
            </a:r>
          </a:p>
          <a:p>
            <a:r>
              <a:rPr lang="en-US" sz="3200" dirty="0"/>
              <a:t>Security Consultant at WithSecure for over 3 years</a:t>
            </a:r>
          </a:p>
          <a:p>
            <a:r>
              <a:rPr lang="en-US" sz="3200" dirty="0"/>
              <a:t>Finds vulnerabilities in stuff</a:t>
            </a:r>
          </a:p>
          <a:p>
            <a:r>
              <a:rPr lang="en-US" sz="3200" dirty="0"/>
              <a:t>Look at malware too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6E498E-89CB-D5EB-E11E-54A9540D8C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B51FC-1D48-6572-2BC2-0B6B0E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listen to you?</a:t>
            </a:r>
            <a:endParaRPr lang="en-GB" dirty="0"/>
          </a:p>
        </p:txBody>
      </p:sp>
      <p:pic>
        <p:nvPicPr>
          <p:cNvPr id="17410" name="Picture 2" descr="Ear vector icon 553082 Vector Art at Vecteezy">
            <a:extLst>
              <a:ext uri="{FF2B5EF4-FFF2-40B4-BE49-F238E27FC236}">
                <a16:creationId xmlns:a16="http://schemas.microsoft.com/office/drawing/2014/main" id="{BD9760CC-517F-05F0-A5DA-16669D2D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725144"/>
            <a:ext cx="2060848" cy="206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6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Does this functionality expose any other attack surface?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B41DB-D65F-4431-EFB4-892DDB8CD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F1390D-3675-E90A-1A62-61CFAA69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556792"/>
            <a:ext cx="11496674" cy="4465637"/>
          </a:xfrm>
        </p:spPr>
        <p:txBody>
          <a:bodyPr/>
          <a:lstStyle/>
          <a:p>
            <a:r>
              <a:rPr lang="en-US" sz="2000" dirty="0"/>
              <a:t>Yes, it does</a:t>
            </a:r>
          </a:p>
          <a:p>
            <a:endParaRPr lang="en-US" sz="2000" dirty="0"/>
          </a:p>
          <a:p>
            <a:r>
              <a:rPr lang="en-US" sz="2000" dirty="0"/>
              <a:t>There are multiple points of failure</a:t>
            </a:r>
          </a:p>
          <a:p>
            <a:r>
              <a:rPr lang="en-US" sz="2000" dirty="0"/>
              <a:t>And no standard</a:t>
            </a:r>
          </a:p>
          <a:p>
            <a:r>
              <a:rPr lang="en-US" sz="2000" dirty="0"/>
              <a:t>This usually = misconfigurations</a:t>
            </a:r>
          </a:p>
          <a:p>
            <a:endParaRPr lang="en-US" sz="2000" dirty="0"/>
          </a:p>
          <a:p>
            <a:r>
              <a:rPr lang="en-US" sz="2000" dirty="0"/>
              <a:t>We have the following files which we can target: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Manifest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Host application</a:t>
            </a:r>
          </a:p>
          <a:p>
            <a:pPr lvl="1"/>
            <a:r>
              <a:rPr lang="en-US" sz="1800" dirty="0" err="1"/>
              <a:t>NativeMessaging</a:t>
            </a:r>
            <a:r>
              <a:rPr lang="en-US" sz="1800" dirty="0"/>
              <a:t> registry key (or file on Linux/MacOS)</a:t>
            </a:r>
          </a:p>
          <a:p>
            <a:endParaRPr lang="en-GB" sz="2000" dirty="0"/>
          </a:p>
          <a:p>
            <a:r>
              <a:rPr lang="en-GB" sz="2000" dirty="0"/>
              <a:t>If any don’t exist or we have permissions over them, we can hijack</a:t>
            </a:r>
          </a:p>
          <a:p>
            <a:r>
              <a:rPr lang="en-GB" sz="2000" dirty="0"/>
              <a:t>This is especially impactful if we know other users have these extensions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A8B82-AE5A-DF7E-C8A8-5B99F0EA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attack surface?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47F2C-7B58-DC01-9116-C684EAA5BB7E}"/>
              </a:ext>
            </a:extLst>
          </p:cNvPr>
          <p:cNvSpPr txBox="1"/>
          <p:nvPr/>
        </p:nvSpPr>
        <p:spPr>
          <a:xfrm>
            <a:off x="8112298" y="3327945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won’t go into it, but you </a:t>
            </a:r>
            <a:r>
              <a:rPr lang="en-US"/>
              <a:t>could look </a:t>
            </a:r>
            <a:r>
              <a:rPr lang="en-US" dirty="0"/>
              <a:t>for vulnerabilities in the binary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2F1E3-8E22-A767-5968-622CD6F4A13E}"/>
              </a:ext>
            </a:extLst>
          </p:cNvPr>
          <p:cNvCxnSpPr/>
          <p:nvPr/>
        </p:nvCxnSpPr>
        <p:spPr>
          <a:xfrm flipH="1">
            <a:off x="4943872" y="3789610"/>
            <a:ext cx="3168352" cy="93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CF7D0D-CC6D-4263-99C0-FF34D9AB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974"/>
            <a:ext cx="2421359" cy="242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3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34AA6-CAD5-CD7A-FF79-79035A6BE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017298" cy="44656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en-US" sz="2400" dirty="0" err="1"/>
              <a:t>NativeMessaging</a:t>
            </a:r>
            <a:r>
              <a:rPr lang="en-US" sz="2400" dirty="0"/>
              <a:t> manifest is in C:\ProgramData\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We can probably overwrite it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If it is a corporate extension, other users probably have it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Their browsers will likely use the same manifest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This = code exec as other users!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From potentially low </a:t>
            </a:r>
            <a:r>
              <a:rPr lang="en-GB" sz="2400" dirty="0" err="1"/>
              <a:t>privs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same goes for:</a:t>
            </a:r>
          </a:p>
          <a:p>
            <a:pPr lvl="1"/>
            <a:r>
              <a:rPr lang="en-GB" sz="2000" dirty="0"/>
              <a:t>If the registry key is misconfigured and writeable</a:t>
            </a:r>
          </a:p>
          <a:p>
            <a:pPr lvl="1"/>
            <a:r>
              <a:rPr lang="en-GB" sz="2000" dirty="0"/>
              <a:t>If the </a:t>
            </a:r>
            <a:r>
              <a:rPr lang="en-GB" sz="2000" dirty="0" err="1"/>
              <a:t>NativeMessaging</a:t>
            </a:r>
            <a:r>
              <a:rPr lang="en-GB" sz="2000" dirty="0"/>
              <a:t> host application (or DLL’s) are misconfigured and writeable</a:t>
            </a:r>
          </a:p>
          <a:p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25B35-9FF1-8167-35F3-EB8C474E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p:pic>
        <p:nvPicPr>
          <p:cNvPr id="10242" name="Picture 2" descr="File, files, overwrite, replace, replacement, file replace, replace ...">
            <a:extLst>
              <a:ext uri="{FF2B5EF4-FFF2-40B4-BE49-F238E27FC236}">
                <a16:creationId xmlns:a16="http://schemas.microsoft.com/office/drawing/2014/main" id="{F3A27DF8-2CA9-388A-EF7B-C68E57DC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72156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Are the blue team aware?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9904B-A230-F6EC-D688-D198B618E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1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ED6BF-7FC6-4CA0-0371-2E3E385C5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9001074" cy="4465637"/>
          </a:xfrm>
        </p:spPr>
        <p:txBody>
          <a:bodyPr/>
          <a:lstStyle/>
          <a:p>
            <a:r>
              <a:rPr lang="en-US" sz="2400" dirty="0"/>
              <a:t>Doesn’t seem to be known in Blue circles</a:t>
            </a:r>
          </a:p>
          <a:p>
            <a:r>
              <a:rPr lang="en-US" sz="2400" dirty="0"/>
              <a:t>Which would make sense</a:t>
            </a:r>
          </a:p>
          <a:p>
            <a:endParaRPr lang="en-US" sz="2400" dirty="0"/>
          </a:p>
          <a:p>
            <a:r>
              <a:rPr lang="en-US" sz="2400" dirty="0"/>
              <a:t>I did find this post by NVISO Labs - (</a:t>
            </a:r>
            <a:r>
              <a:rPr lang="en-US" sz="2400" dirty="0">
                <a:hlinkClick r:id="rId3"/>
              </a:rPr>
              <a:t>https://blog.nviso.eu/2018/12/21/detecting-suspicious-child-processes-using-ee-outliers-and-elasticsearch/</a:t>
            </a:r>
            <a:r>
              <a:rPr lang="en-US" sz="2400" dirty="0"/>
              <a:t> )</a:t>
            </a:r>
          </a:p>
          <a:p>
            <a:endParaRPr lang="en-US" sz="2400" dirty="0"/>
          </a:p>
          <a:p>
            <a:r>
              <a:rPr lang="en-GB" sz="2400" dirty="0"/>
              <a:t>It basically goes over detecting weird child processes</a:t>
            </a:r>
          </a:p>
          <a:p>
            <a:endParaRPr lang="en-GB" sz="2400" dirty="0"/>
          </a:p>
          <a:p>
            <a:r>
              <a:rPr lang="en-GB" sz="2400" dirty="0"/>
              <a:t>In particular this…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214E43-4707-1A7C-BC1E-2E57F91E9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DF5433-6587-BF72-8A59-FF9B6BEB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blue team aware?</a:t>
            </a:r>
            <a:endParaRPr lang="en-GB" dirty="0"/>
          </a:p>
        </p:txBody>
      </p:sp>
      <p:pic>
        <p:nvPicPr>
          <p:cNvPr id="11266" name="Picture 2" descr="BlueTeam Official - YouTube">
            <a:extLst>
              <a:ext uri="{FF2B5EF4-FFF2-40B4-BE49-F238E27FC236}">
                <a16:creationId xmlns:a16="http://schemas.microsoft.com/office/drawing/2014/main" id="{4298733B-5B19-5F29-A26B-5AAA4E24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587131"/>
            <a:ext cx="2062113" cy="20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2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BF269-A57B-056D-17E3-37F447F4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team </a:t>
            </a:r>
            <a:r>
              <a:rPr lang="en-US" dirty="0"/>
              <a:t>b</a:t>
            </a:r>
            <a:r>
              <a:rPr lang="en-US"/>
              <a:t>log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2BD82-7E37-52A8-46C8-D1738A58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1673985"/>
            <a:ext cx="9217100" cy="4653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2BE32-8B11-4090-FB11-2B8ACC795BE5}"/>
              </a:ext>
            </a:extLst>
          </p:cNvPr>
          <p:cNvSpPr txBox="1"/>
          <p:nvPr/>
        </p:nvSpPr>
        <p:spPr>
          <a:xfrm>
            <a:off x="623392" y="6381328"/>
            <a:ext cx="936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(All credit to </a:t>
            </a:r>
            <a:r>
              <a:rPr lang="en-GB" sz="1800" dirty="0" err="1"/>
              <a:t>Daan</a:t>
            </a:r>
            <a:r>
              <a:rPr lang="en-GB" sz="1800" dirty="0"/>
              <a:t> Raman of NVISO Labs)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EF3925-DD52-05A6-193C-1FD7023F47F6}"/>
              </a:ext>
            </a:extLst>
          </p:cNvPr>
          <p:cNvSpPr/>
          <p:nvPr/>
        </p:nvSpPr>
        <p:spPr>
          <a:xfrm>
            <a:off x="911424" y="2996952"/>
            <a:ext cx="6264696" cy="18722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48E90-6DFE-908E-EDBB-FD4160758B8B}"/>
              </a:ext>
            </a:extLst>
          </p:cNvPr>
          <p:cNvSpPr/>
          <p:nvPr/>
        </p:nvSpPr>
        <p:spPr>
          <a:xfrm>
            <a:off x="8832229" y="5274136"/>
            <a:ext cx="1080195" cy="288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FF7F9-B8DA-B761-8435-8371670C96AF}"/>
              </a:ext>
            </a:extLst>
          </p:cNvPr>
          <p:cNvSpPr/>
          <p:nvPr/>
        </p:nvSpPr>
        <p:spPr>
          <a:xfrm>
            <a:off x="631289" y="5563365"/>
            <a:ext cx="9281135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6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can you protect yourself?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C4455-758B-AA8E-29C4-8137AED05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83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8FE6-51A0-9381-D684-C6F604C8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255C97-01BF-4AA1-D176-4F0132C8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449346" cy="4465637"/>
          </a:xfrm>
        </p:spPr>
        <p:txBody>
          <a:bodyPr/>
          <a:lstStyle/>
          <a:p>
            <a:r>
              <a:rPr lang="en-US" sz="2400" dirty="0"/>
              <a:t>There are a number of steps you can take:</a:t>
            </a:r>
          </a:p>
          <a:p>
            <a:endParaRPr lang="en-US" sz="2400" dirty="0"/>
          </a:p>
          <a:p>
            <a:pPr lvl="1"/>
            <a:r>
              <a:rPr lang="en-US" sz="2400" dirty="0"/>
              <a:t>Apply group policy/registry keys to stop extension loading</a:t>
            </a:r>
          </a:p>
          <a:p>
            <a:pPr lvl="2"/>
            <a:r>
              <a:rPr lang="en-US" sz="2200" dirty="0">
                <a:hlinkClick r:id="rId2"/>
              </a:rPr>
              <a:t>https://learn.microsoft.com/en-us/deployedge/microsoft-edge-manage-extensions-policies</a:t>
            </a:r>
            <a:r>
              <a:rPr lang="en-US" sz="2200" dirty="0"/>
              <a:t> </a:t>
            </a:r>
          </a:p>
          <a:p>
            <a:pPr lvl="2"/>
            <a:r>
              <a:rPr lang="en-US" sz="2200" dirty="0">
                <a:hlinkClick r:id="rId3"/>
              </a:rPr>
              <a:t>https://support.google.com/chrome/a/answer/7532015?hl=en</a:t>
            </a:r>
            <a:r>
              <a:rPr lang="en-US" sz="2200" dirty="0"/>
              <a:t> </a:t>
            </a:r>
          </a:p>
          <a:p>
            <a:pPr lvl="1"/>
            <a:r>
              <a:rPr lang="en-US" sz="2400" dirty="0"/>
              <a:t>Ensure </a:t>
            </a:r>
            <a:r>
              <a:rPr lang="en-US" sz="2400" dirty="0" err="1"/>
              <a:t>NativeMessaging</a:t>
            </a:r>
            <a:r>
              <a:rPr lang="en-US" sz="2400" dirty="0"/>
              <a:t> applications, manifests and registry keys are correctly permissioned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DF54F3-F309-38CF-3393-0E73EEFF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considerations? - Mitigations</a:t>
            </a:r>
            <a:endParaRPr lang="en-GB" dirty="0"/>
          </a:p>
        </p:txBody>
      </p:sp>
      <p:pic>
        <p:nvPicPr>
          <p:cNvPr id="7175" name="Picture 7" descr="Cartoon shield vector - Free PSD,Vector,Icons">
            <a:extLst>
              <a:ext uri="{FF2B5EF4-FFF2-40B4-BE49-F238E27FC236}">
                <a16:creationId xmlns:a16="http://schemas.microsoft.com/office/drawing/2014/main" id="{6F422A3A-96A1-5C1D-5611-D023EA65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5860" y="4701139"/>
            <a:ext cx="1702227" cy="2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Isometric View Of Server Rack Cabinet 22709623 Vector Art at Vecteezy">
            <a:extLst>
              <a:ext uri="{FF2B5EF4-FFF2-40B4-BE49-F238E27FC236}">
                <a16:creationId xmlns:a16="http://schemas.microsoft.com/office/drawing/2014/main" id="{9DE4B88A-40B4-4CE3-D656-2971C865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6922" y="4701138"/>
            <a:ext cx="1367430" cy="20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aucasian hacker thief hacking into a computer 274289 Vector Art at ...">
            <a:extLst>
              <a:ext uri="{FF2B5EF4-FFF2-40B4-BE49-F238E27FC236}">
                <a16:creationId xmlns:a16="http://schemas.microsoft.com/office/drawing/2014/main" id="{7F190DF5-E931-B922-5FC3-831CC09B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464" y="4701140"/>
            <a:ext cx="3127276" cy="2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8884BB-928D-D562-2A2C-3DB5E5CED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449346" cy="44656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There are a number of steps you can take:</a:t>
            </a:r>
          </a:p>
          <a:p>
            <a:endParaRPr lang="en-US" sz="2400" dirty="0"/>
          </a:p>
          <a:p>
            <a:pPr lvl="1"/>
            <a:r>
              <a:rPr lang="en-US" sz="2400" dirty="0"/>
              <a:t>Create alerts for if a registry key is created under </a:t>
            </a:r>
            <a:r>
              <a:rPr lang="en-US" sz="2400" dirty="0" err="1"/>
              <a:t>NativeMessaging</a:t>
            </a:r>
            <a:r>
              <a:rPr lang="en-US" sz="2400" dirty="0"/>
              <a:t> for a browser</a:t>
            </a:r>
          </a:p>
          <a:p>
            <a:pPr lvl="1"/>
            <a:r>
              <a:rPr lang="en-US" sz="2400" dirty="0"/>
              <a:t>Create alerts for if a 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 err="1"/>
              <a:t>ExtensionInstallForcelist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 registry key value is created for a browser</a:t>
            </a:r>
          </a:p>
          <a:p>
            <a:pPr lvl="1"/>
            <a:r>
              <a:rPr lang="en-US" sz="2400" dirty="0"/>
              <a:t>Create alerts for if 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—load-extension=</a:t>
            </a: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2400" dirty="0"/>
              <a:t> is in a </a:t>
            </a:r>
            <a:r>
              <a:rPr lang="en-US" sz="2400" dirty="0" err="1"/>
              <a:t>commandline</a:t>
            </a:r>
            <a:endParaRPr lang="en-US" sz="2400" dirty="0"/>
          </a:p>
          <a:p>
            <a:pPr lvl="1"/>
            <a:r>
              <a:rPr lang="en-GB" sz="2400" dirty="0"/>
              <a:t>Create alerts as NVISO described in their blog for uncommon child processes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2A9D5-7AA4-697A-C7C5-00A8512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considerations? </a:t>
            </a:r>
            <a:r>
              <a:rPr lang="en-US"/>
              <a:t>- Detections</a:t>
            </a:r>
            <a:endParaRPr lang="en-GB" dirty="0"/>
          </a:p>
        </p:txBody>
      </p:sp>
      <p:pic>
        <p:nvPicPr>
          <p:cNvPr id="7175" name="Picture 7" descr="Cartoon shield vector - Free PSD,Vector,Icons">
            <a:extLst>
              <a:ext uri="{FF2B5EF4-FFF2-40B4-BE49-F238E27FC236}">
                <a16:creationId xmlns:a16="http://schemas.microsoft.com/office/drawing/2014/main" id="{5C070CB1-CE1D-331E-3E35-5657695A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5860" y="4701139"/>
            <a:ext cx="1702227" cy="20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Isometric View Of Server Rack Cabinet 22709623 Vector Art at Vecteezy">
            <a:extLst>
              <a:ext uri="{FF2B5EF4-FFF2-40B4-BE49-F238E27FC236}">
                <a16:creationId xmlns:a16="http://schemas.microsoft.com/office/drawing/2014/main" id="{2588FAE3-C208-AAF3-2469-2A01EE6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6922" y="4701138"/>
            <a:ext cx="1367430" cy="20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aucasian hacker thief hacking into a computer 274289 Vector Art at ...">
            <a:extLst>
              <a:ext uri="{FF2B5EF4-FFF2-40B4-BE49-F238E27FC236}">
                <a16:creationId xmlns:a16="http://schemas.microsoft.com/office/drawing/2014/main" id="{3BE6C146-5FF0-9631-168A-3141B296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464" y="4701140"/>
            <a:ext cx="3127276" cy="2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Is there an easy way I can test this?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53C07-C45D-885C-A9C6-BC3346C26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23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7128867" cy="2553510"/>
          </a:xfrm>
        </p:spPr>
        <p:txBody>
          <a:bodyPr/>
          <a:lstStyle/>
          <a:p>
            <a:r>
              <a:rPr lang="en-US" dirty="0"/>
              <a:t>1. Where did this come from?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F63EEA-4693-8375-C02F-BBBB2A13B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3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1F0559-FFF8-FF85-87F3-CCFB9EEE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729266" cy="4465637"/>
          </a:xfrm>
        </p:spPr>
        <p:txBody>
          <a:bodyPr/>
          <a:lstStyle/>
          <a:p>
            <a:r>
              <a:rPr lang="en-US" sz="2400" dirty="0"/>
              <a:t>That may all sound like a lot to do yourself!</a:t>
            </a:r>
          </a:p>
          <a:p>
            <a:r>
              <a:rPr lang="en-US" sz="2400" dirty="0"/>
              <a:t>We have released a tool to automate this and make testing easier</a:t>
            </a:r>
          </a:p>
          <a:p>
            <a:r>
              <a:rPr lang="en-US" sz="2400" dirty="0"/>
              <a:t>It has 5 main bits of functionality:</a:t>
            </a:r>
          </a:p>
          <a:p>
            <a:pPr lvl="1"/>
            <a:r>
              <a:rPr lang="en-US" sz="2000" dirty="0"/>
              <a:t>Reconnaissance</a:t>
            </a:r>
          </a:p>
          <a:p>
            <a:pPr lvl="1"/>
            <a:r>
              <a:rPr lang="en-US" sz="2000" dirty="0"/>
              <a:t>Installation</a:t>
            </a:r>
          </a:p>
          <a:p>
            <a:pPr lvl="1"/>
            <a:r>
              <a:rPr lang="en-US" sz="2000" dirty="0"/>
              <a:t>LNK path recovery</a:t>
            </a:r>
          </a:p>
          <a:p>
            <a:pPr lvl="1"/>
            <a:r>
              <a:rPr lang="en-US" sz="2000" dirty="0"/>
              <a:t>LNK backdooring</a:t>
            </a:r>
          </a:p>
          <a:p>
            <a:pPr lvl="1"/>
            <a:r>
              <a:rPr lang="en-US" sz="2000" dirty="0"/>
              <a:t>Persistence</a:t>
            </a:r>
          </a:p>
          <a:p>
            <a:r>
              <a:rPr lang="en-GB" sz="2400" dirty="0"/>
              <a:t>It also contains some example vulnerable extensions</a:t>
            </a:r>
          </a:p>
          <a:p>
            <a:r>
              <a:rPr lang="en-GB" sz="2400" dirty="0"/>
              <a:t>All the documentation and source code can be found:</a:t>
            </a:r>
          </a:p>
          <a:p>
            <a:r>
              <a:rPr lang="en-GB" sz="2400" dirty="0">
                <a:solidFill>
                  <a:schemeClr val="tx1"/>
                </a:solidFill>
                <a:hlinkClick r:id="rId3"/>
              </a:rPr>
              <a:t>https://github.com/WithSecureLabs/TheExtendables</a:t>
            </a:r>
            <a:endParaRPr lang="en-GB" sz="3200" dirty="0">
              <a:solidFill>
                <a:srgbClr val="FF0000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(This may change)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417CC-1D17-BF91-2FF5-C9864CD4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welcome</a:t>
            </a:r>
            <a:endParaRPr lang="en-GB" dirty="0"/>
          </a:p>
        </p:txBody>
      </p:sp>
      <p:pic>
        <p:nvPicPr>
          <p:cNvPr id="12290" name="Picture 2" descr="Tools Icon at Vectorified.com | Collection of Tools Icon free for ...">
            <a:extLst>
              <a:ext uri="{FF2B5EF4-FFF2-40B4-BE49-F238E27FC236}">
                <a16:creationId xmlns:a16="http://schemas.microsoft.com/office/drawing/2014/main" id="{4BB8F205-20DA-C9C5-719F-A963AC53D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69506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18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0A931-7F58-F876-C232-65F8C2A9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pic>
        <p:nvPicPr>
          <p:cNvPr id="5" name="Online Media 4" title="TheExtendables - Tool Demonstration">
            <a:hlinkClick r:id="" action="ppaction://media"/>
            <a:extLst>
              <a:ext uri="{FF2B5EF4-FFF2-40B4-BE49-F238E27FC236}">
                <a16:creationId xmlns:a16="http://schemas.microsoft.com/office/drawing/2014/main" id="{4D6A42CB-93D5-CB9A-D710-BD5D64DEA5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71664" y="44624"/>
            <a:ext cx="9106611" cy="68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537C-F30E-DE68-80E1-7748D7A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295F7F-A2BD-CA02-8D52-953B0FD93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21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A45C3F-3149-F1E6-838B-0BBF2BF50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089306" cy="4465637"/>
          </a:xfrm>
        </p:spPr>
        <p:txBody>
          <a:bodyPr/>
          <a:lstStyle/>
          <a:p>
            <a:r>
              <a:rPr lang="en-US" sz="2000" dirty="0"/>
              <a:t>Turns out the extension I was looking at wasn’t malicious!</a:t>
            </a:r>
          </a:p>
          <a:p>
            <a:r>
              <a:rPr lang="en-US" sz="2000" dirty="0" err="1"/>
              <a:t>NativeMessaging</a:t>
            </a:r>
            <a:r>
              <a:rPr lang="en-US" sz="2000" dirty="0"/>
              <a:t> can be used for persistence and </a:t>
            </a:r>
            <a:r>
              <a:rPr lang="en-US" sz="2000" dirty="0" err="1"/>
              <a:t>privesc</a:t>
            </a:r>
            <a:endParaRPr lang="en-US" sz="2000" dirty="0"/>
          </a:p>
          <a:p>
            <a:r>
              <a:rPr lang="en-US" sz="2000" dirty="0"/>
              <a:t>You can persist using:</a:t>
            </a:r>
          </a:p>
          <a:p>
            <a:pPr lvl="1"/>
            <a:r>
              <a:rPr lang="en-GB" sz="1800" dirty="0"/>
              <a:t>The registry</a:t>
            </a:r>
          </a:p>
          <a:p>
            <a:pPr lvl="1"/>
            <a:r>
              <a:rPr lang="en-GB" sz="1800" dirty="0"/>
              <a:t>Backdooring shortcuts</a:t>
            </a:r>
          </a:p>
          <a:p>
            <a:pPr lvl="1"/>
            <a:r>
              <a:rPr lang="en-GB" sz="1800" dirty="0"/>
              <a:t>Exploiting existing extensions</a:t>
            </a:r>
          </a:p>
          <a:p>
            <a:pPr lvl="1"/>
            <a:endParaRPr lang="en-GB" sz="1800" dirty="0"/>
          </a:p>
          <a:p>
            <a:r>
              <a:rPr lang="en-GB" sz="2000" dirty="0"/>
              <a:t>You can also exploit this to execute code as another user:</a:t>
            </a:r>
          </a:p>
          <a:p>
            <a:pPr lvl="1"/>
            <a:r>
              <a:rPr lang="en-GB" sz="1800" dirty="0"/>
              <a:t>If the backend files/registry keys are incorrectly permissioned</a:t>
            </a:r>
          </a:p>
          <a:p>
            <a:pPr lvl="1"/>
            <a:r>
              <a:rPr lang="en-GB" sz="1800" dirty="0"/>
              <a:t>If you exploit the </a:t>
            </a:r>
            <a:r>
              <a:rPr lang="en-GB" sz="1800" dirty="0" err="1"/>
              <a:t>NativeMessaging</a:t>
            </a:r>
            <a:r>
              <a:rPr lang="en-GB" sz="1800" dirty="0"/>
              <a:t> binary</a:t>
            </a:r>
          </a:p>
          <a:p>
            <a:pPr lvl="1"/>
            <a:endParaRPr lang="en-GB" sz="1800" dirty="0"/>
          </a:p>
          <a:p>
            <a:r>
              <a:rPr lang="en-GB" sz="2000" dirty="0"/>
              <a:t>You can prevent some exploitation with lockdowns of file permissions and GPOs</a:t>
            </a:r>
          </a:p>
          <a:p>
            <a:r>
              <a:rPr lang="en-GB" sz="2000" dirty="0"/>
              <a:t>You can alert on the anomalous telemetry which this technique produces</a:t>
            </a:r>
          </a:p>
          <a:p>
            <a:r>
              <a:rPr lang="en-GB" sz="2000" dirty="0"/>
              <a:t>You can download our tool for a PoC!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D56F0-5B71-64F6-49AE-230DEFD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pic>
        <p:nvPicPr>
          <p:cNvPr id="13314" name="Picture 2" descr="Company summary icon, simple style 14523058 Vector Art at Vecteezy">
            <a:extLst>
              <a:ext uri="{FF2B5EF4-FFF2-40B4-BE49-F238E27FC236}">
                <a16:creationId xmlns:a16="http://schemas.microsoft.com/office/drawing/2014/main" id="{16EC98D5-0360-5397-B5EA-DD1948DB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10" y="240026"/>
            <a:ext cx="2232818" cy="223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87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30FB1D-D6AE-58C0-E43B-EC764D05E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CA5B4-A33C-0389-8B69-C3B5F9FD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75490"/>
            <a:ext cx="5760675" cy="2553510"/>
          </a:xfrm>
        </p:spPr>
        <p:txBody>
          <a:bodyPr/>
          <a:lstStyle/>
          <a:p>
            <a:r>
              <a:rPr lang="en-US" dirty="0"/>
              <a:t>That’s all!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  <a:endParaRPr lang="en-GB" dirty="0"/>
          </a:p>
        </p:txBody>
      </p:sp>
      <p:pic>
        <p:nvPicPr>
          <p:cNvPr id="5" name="Picture 2" descr="Thats all Folks! wallpaper - Cartoon wallpapers - #7172">
            <a:extLst>
              <a:ext uri="{FF2B5EF4-FFF2-40B4-BE49-F238E27FC236}">
                <a16:creationId xmlns:a16="http://schemas.microsoft.com/office/drawing/2014/main" id="{E55372E4-9CE2-2301-0626-A05DDC5F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45" y="1702027"/>
            <a:ext cx="6177677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1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4BB1F1-9037-1467-D7BC-F8AB67D8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client wanted to know if a browser extension was dodgy</a:t>
            </a:r>
          </a:p>
          <a:p>
            <a:r>
              <a:rPr lang="en-US" sz="2000" dirty="0"/>
              <a:t>So I was tasked find out</a:t>
            </a:r>
          </a:p>
          <a:p>
            <a:r>
              <a:rPr lang="en-US" sz="2000" dirty="0"/>
              <a:t>I loaded it into a test environment and saw this…</a:t>
            </a:r>
          </a:p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38826B-A0EF-E901-E913-7D1225BB0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59884-FBD0-B5A8-177C-C10542B0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3410"/>
            <a:ext cx="12192000" cy="3765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26DF1-2171-6AAC-95F9-F8AB57B9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safe?</a:t>
            </a:r>
            <a:endParaRPr lang="en-GB" dirty="0"/>
          </a:p>
        </p:txBody>
      </p:sp>
      <p:pic>
        <p:nvPicPr>
          <p:cNvPr id="2050" name="Picture 2" descr="Fire Truck Siren Png - Clipart Alarm, Transparent Png - kindpng">
            <a:extLst>
              <a:ext uri="{FF2B5EF4-FFF2-40B4-BE49-F238E27FC236}">
                <a16:creationId xmlns:a16="http://schemas.microsoft.com/office/drawing/2014/main" id="{D689EB9D-52FD-3162-3F5C-DA2960FC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42" y="476672"/>
            <a:ext cx="4626988" cy="483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7091B0-F223-D243-E14A-FB1AF0876E4D}"/>
              </a:ext>
            </a:extLst>
          </p:cNvPr>
          <p:cNvSpPr/>
          <p:nvPr/>
        </p:nvSpPr>
        <p:spPr>
          <a:xfrm>
            <a:off x="551383" y="5313012"/>
            <a:ext cx="11640615" cy="13563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7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7F812-65ED-3325-318C-3A4E769F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Why is chrome spawning CMD and a random EXE?</a:t>
            </a:r>
          </a:p>
          <a:p>
            <a:r>
              <a:rPr lang="en-US" sz="3600" dirty="0"/>
              <a:t>What are the named pipes for?</a:t>
            </a:r>
          </a:p>
          <a:p>
            <a:r>
              <a:rPr lang="en-US" sz="3600" dirty="0"/>
              <a:t>This can’t be legit right?</a:t>
            </a:r>
          </a:p>
          <a:p>
            <a:r>
              <a:rPr lang="en-US" sz="3600" dirty="0"/>
              <a:t>So I got to </a:t>
            </a:r>
            <a:r>
              <a:rPr lang="en-US" sz="3600" dirty="0" err="1"/>
              <a:t>analysing</a:t>
            </a:r>
            <a:r>
              <a:rPr lang="en-US" sz="3600" dirty="0"/>
              <a:t> it further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EC304-260E-315B-9121-51332D1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bit sketchy…</a:t>
            </a:r>
            <a:endParaRPr lang="en-GB" dirty="0"/>
          </a:p>
        </p:txBody>
      </p:sp>
      <p:pic>
        <p:nvPicPr>
          <p:cNvPr id="3074" name="Picture 2" descr="Google Chrome - Wikipedia">
            <a:extLst>
              <a:ext uri="{FF2B5EF4-FFF2-40B4-BE49-F238E27FC236}">
                <a16:creationId xmlns:a16="http://schemas.microsoft.com/office/drawing/2014/main" id="{0F472EBB-C60F-ABED-E078-06D139E6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770065"/>
            <a:ext cx="1772816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md Icon at Vectorified.com | Collection of Cmd Icon free for personal use">
            <a:extLst>
              <a:ext uri="{FF2B5EF4-FFF2-40B4-BE49-F238E27FC236}">
                <a16:creationId xmlns:a16="http://schemas.microsoft.com/office/drawing/2014/main" id="{42A1813A-7E69-C620-EFAF-01CA2D4F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4683182"/>
            <a:ext cx="1934344" cy="19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e File Icon at Vectorified.com | Collection of Exe File Icon free for ...">
            <a:extLst>
              <a:ext uri="{FF2B5EF4-FFF2-40B4-BE49-F238E27FC236}">
                <a16:creationId xmlns:a16="http://schemas.microsoft.com/office/drawing/2014/main" id="{53B1B239-2AB4-E7D2-02F2-59BE6160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271" y="4783205"/>
            <a:ext cx="1260177" cy="17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78BCFE0-DE9A-3472-A9CD-E8DC1CC4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82" y="4770065"/>
            <a:ext cx="1207807" cy="17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C7EC09B-5095-785A-AB04-05D87071C384}"/>
              </a:ext>
            </a:extLst>
          </p:cNvPr>
          <p:cNvSpPr/>
          <p:nvPr/>
        </p:nvSpPr>
        <p:spPr>
          <a:xfrm>
            <a:off x="2567608" y="5373216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929C1A-CEC4-8C61-0FA0-7F5C9387EE3F}"/>
              </a:ext>
            </a:extLst>
          </p:cNvPr>
          <p:cNvSpPr/>
          <p:nvPr/>
        </p:nvSpPr>
        <p:spPr>
          <a:xfrm>
            <a:off x="6312024" y="5373216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0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2654C-7443-2865-6E43-E082909D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0513242" cy="4465637"/>
          </a:xfrm>
        </p:spPr>
        <p:txBody>
          <a:bodyPr/>
          <a:lstStyle/>
          <a:p>
            <a:r>
              <a:rPr lang="en-US" sz="3600" dirty="0"/>
              <a:t>References to 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 err="1"/>
              <a:t>NativeMessaging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/>
              <a:t> in the code</a:t>
            </a:r>
          </a:p>
          <a:p>
            <a:r>
              <a:rPr lang="en-US" sz="3600" dirty="0"/>
              <a:t>It was also in the </a:t>
            </a:r>
            <a:r>
              <a:rPr lang="en-US" sz="3600" dirty="0" err="1"/>
              <a:t>commandline</a:t>
            </a:r>
            <a:r>
              <a:rPr lang="en-US" sz="3600" dirty="0"/>
              <a:t> earlier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What is 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 err="1"/>
              <a:t>NativeMessaging</a:t>
            </a:r>
            <a:r>
              <a:rPr lang="en-US" altLang="en-US" sz="3600" dirty="0">
                <a:solidFill>
                  <a:schemeClr val="tx1"/>
                </a:solidFill>
                <a:latin typeface="Arial Unicode MS"/>
              </a:rPr>
              <a:t>"</a:t>
            </a:r>
            <a:r>
              <a:rPr lang="en-US" sz="3600" dirty="0"/>
              <a:t>?</a:t>
            </a:r>
            <a:endParaRPr lang="en-GB" sz="36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8EAA01-11CC-2504-5FF3-7BFA2AEAF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6D70E-5BEC-3E90-889D-2228C025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12192000" cy="11035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0C11B3-2B4A-BDBD-A32E-2C0DBA25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NativeMessaging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5909C-5792-36BD-3F44-BF28A477E75E}"/>
              </a:ext>
            </a:extLst>
          </p:cNvPr>
          <p:cNvSpPr/>
          <p:nvPr/>
        </p:nvSpPr>
        <p:spPr>
          <a:xfrm>
            <a:off x="5375920" y="3963446"/>
            <a:ext cx="2808312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BDD2F-34F6-72AE-874E-FB42CF48F197}"/>
              </a:ext>
            </a:extLst>
          </p:cNvPr>
          <p:cNvSpPr/>
          <p:nvPr/>
        </p:nvSpPr>
        <p:spPr>
          <a:xfrm>
            <a:off x="47328" y="3950001"/>
            <a:ext cx="1764197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B42A0-9300-5AB7-76D9-754D1B7EDD69}"/>
              </a:ext>
            </a:extLst>
          </p:cNvPr>
          <p:cNvSpPr/>
          <p:nvPr/>
        </p:nvSpPr>
        <p:spPr>
          <a:xfrm>
            <a:off x="10920537" y="3603406"/>
            <a:ext cx="1224135" cy="3296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B58BF0C-D815-77AF-901C-B8A920DD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69056"/>
            <a:ext cx="528638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13E3D-6DCB-9A47-49C7-4D7EEFD4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8569026" cy="4465637"/>
          </a:xfrm>
        </p:spPr>
        <p:txBody>
          <a:bodyPr/>
          <a:lstStyle/>
          <a:p>
            <a:r>
              <a:rPr lang="en-US" sz="2400" dirty="0"/>
              <a:t>Let’s look at the chrome documentation:</a:t>
            </a:r>
          </a:p>
          <a:p>
            <a:endParaRPr lang="en-US" sz="2400" dirty="0"/>
          </a:p>
          <a:p>
            <a:r>
              <a:rPr lang="en-US" sz="2400" b="0" i="1" dirty="0">
                <a:solidFill>
                  <a:srgbClr val="202124"/>
                </a:solidFill>
                <a:effectLst/>
                <a:latin typeface="Google Sans"/>
              </a:rPr>
              <a:t>“Extensions and apps can exchange messages with native applications using an API”</a:t>
            </a:r>
          </a:p>
          <a:p>
            <a:r>
              <a:rPr lang="en-US" sz="2400" i="1" dirty="0">
                <a:solidFill>
                  <a:srgbClr val="202124"/>
                </a:solidFill>
                <a:latin typeface="Google Sans"/>
              </a:rPr>
              <a:t>“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Google Sans"/>
              </a:rPr>
              <a:t>Chrome starts the host in a separate process and communicates with it using standard input and standard output streams</a:t>
            </a:r>
            <a:r>
              <a:rPr lang="en-US" sz="2400" i="1" dirty="0">
                <a:solidFill>
                  <a:srgbClr val="202124"/>
                </a:solidFill>
                <a:latin typeface="Google Sans"/>
              </a:rPr>
              <a:t>”</a:t>
            </a:r>
          </a:p>
          <a:p>
            <a:endParaRPr lang="en-US" sz="2400" i="1" dirty="0">
              <a:solidFill>
                <a:srgbClr val="202124"/>
              </a:solidFill>
              <a:latin typeface="Google Sans"/>
            </a:endParaRPr>
          </a:p>
          <a:p>
            <a:r>
              <a:rPr lang="en-US" sz="2400" dirty="0">
                <a:solidFill>
                  <a:srgbClr val="202124"/>
                </a:solidFill>
                <a:latin typeface="Google Sans"/>
              </a:rPr>
              <a:t>It is used by applications that need to interact with the browser</a:t>
            </a:r>
          </a:p>
          <a:p>
            <a:r>
              <a:rPr lang="en-US" sz="2400" dirty="0">
                <a:solidFill>
                  <a:srgbClr val="202124"/>
                </a:solidFill>
                <a:latin typeface="Google Sans"/>
              </a:rPr>
              <a:t>Eg. Password managers</a:t>
            </a:r>
          </a:p>
          <a:p>
            <a:pPr marL="0" indent="0">
              <a:buNone/>
            </a:pPr>
            <a:endParaRPr lang="en-US" sz="2400" i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DA6EE9-F506-0466-891B-DE3A6A571A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8A43C9-6CCA-B9CC-2348-4E1A52FB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strike="sngStrike" dirty="0" err="1"/>
              <a:t>fox</a:t>
            </a:r>
            <a:r>
              <a:rPr lang="en-US" dirty="0" err="1"/>
              <a:t>docs</a:t>
            </a:r>
            <a:r>
              <a:rPr lang="en-US" dirty="0"/>
              <a:t> say?</a:t>
            </a:r>
            <a:endParaRPr lang="en-GB" dirty="0"/>
          </a:p>
        </p:txBody>
      </p:sp>
      <p:pic>
        <p:nvPicPr>
          <p:cNvPr id="7" name="Picture 4" descr="Folder with documents. Employment business and finance. Hiring. Folder ...">
            <a:extLst>
              <a:ext uri="{FF2B5EF4-FFF2-40B4-BE49-F238E27FC236}">
                <a16:creationId xmlns:a16="http://schemas.microsoft.com/office/drawing/2014/main" id="{1A999856-58C7-FE77-A288-A7CBCADF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02" y="116632"/>
            <a:ext cx="242088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5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CA1F8-02AC-E0F2-6B4D-4649731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that look like in practice?</a:t>
            </a:r>
            <a:endParaRPr lang="en-GB" dirty="0"/>
          </a:p>
        </p:txBody>
      </p:sp>
      <p:pic>
        <p:nvPicPr>
          <p:cNvPr id="5" name="Picture 2" descr="Google Chrome - Wikipedia">
            <a:extLst>
              <a:ext uri="{FF2B5EF4-FFF2-40B4-BE49-F238E27FC236}">
                <a16:creationId xmlns:a16="http://schemas.microsoft.com/office/drawing/2014/main" id="{6DFE60EE-0102-E4BC-512D-94681548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406595"/>
            <a:ext cx="1987103" cy="19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2EBA27E-DDF9-33C3-97A3-97AFD685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90078" y="2594428"/>
            <a:ext cx="615130" cy="16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A47EB1-D18D-0DCB-DC55-ED5BC933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1797" y="2594428"/>
            <a:ext cx="615130" cy="16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md Icon at Vectorified.com | Collection of Cmd Icon free for personal use">
            <a:extLst>
              <a:ext uri="{FF2B5EF4-FFF2-40B4-BE49-F238E27FC236}">
                <a16:creationId xmlns:a16="http://schemas.microsoft.com/office/drawing/2014/main" id="{877676AF-CBA4-F509-49BB-2510BF5B1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20" y="2420888"/>
            <a:ext cx="1934344" cy="19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79BB80-E19E-AD56-E8A0-CB920FC838F4}"/>
              </a:ext>
            </a:extLst>
          </p:cNvPr>
          <p:cNvSpPr/>
          <p:nvPr/>
        </p:nvSpPr>
        <p:spPr>
          <a:xfrm>
            <a:off x="2991068" y="3110922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6" descr="Exe File Icon at Vectorified.com | Collection of Exe File Icon free for ...">
            <a:extLst>
              <a:ext uri="{FF2B5EF4-FFF2-40B4-BE49-F238E27FC236}">
                <a16:creationId xmlns:a16="http://schemas.microsoft.com/office/drawing/2014/main" id="{864BDCB4-572F-06DF-1C09-37628274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311" y="2561850"/>
            <a:ext cx="1260177" cy="17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3AEA437-E33B-BA3F-87BB-078DBFC4FF52}"/>
              </a:ext>
            </a:extLst>
          </p:cNvPr>
          <p:cNvSpPr/>
          <p:nvPr/>
        </p:nvSpPr>
        <p:spPr>
          <a:xfrm>
            <a:off x="7131629" y="242088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7B67C0-7A13-C965-EDB6-C19E4A0FBE5C}"/>
              </a:ext>
            </a:extLst>
          </p:cNvPr>
          <p:cNvSpPr/>
          <p:nvPr/>
        </p:nvSpPr>
        <p:spPr>
          <a:xfrm flipH="1">
            <a:off x="7201740" y="3836678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66B1D-47B9-4CC6-F06C-A243C0769BD2}"/>
              </a:ext>
            </a:extLst>
          </p:cNvPr>
          <p:cNvSpPr txBox="1"/>
          <p:nvPr/>
        </p:nvSpPr>
        <p:spPr>
          <a:xfrm>
            <a:off x="1127447" y="4473015"/>
            <a:ext cx="155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Browser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13821-D0B5-45D1-97EB-02FF9C186D31}"/>
              </a:ext>
            </a:extLst>
          </p:cNvPr>
          <p:cNvSpPr txBox="1"/>
          <p:nvPr/>
        </p:nvSpPr>
        <p:spPr>
          <a:xfrm>
            <a:off x="4750328" y="441274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CMD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69DD9-DDDA-2266-2B77-A01C970676A2}"/>
              </a:ext>
            </a:extLst>
          </p:cNvPr>
          <p:cNvSpPr txBox="1"/>
          <p:nvPr/>
        </p:nvSpPr>
        <p:spPr>
          <a:xfrm>
            <a:off x="6992805" y="4412742"/>
            <a:ext cx="1357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Named Pipe</a:t>
            </a:r>
            <a:endParaRPr lang="en-GB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31C45-EB37-EA50-C2A3-485DF110394D}"/>
              </a:ext>
            </a:extLst>
          </p:cNvPr>
          <p:cNvSpPr txBox="1"/>
          <p:nvPr/>
        </p:nvSpPr>
        <p:spPr>
          <a:xfrm>
            <a:off x="8854782" y="4411801"/>
            <a:ext cx="2007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Native messaging host app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57435755"/>
      </p:ext>
    </p:extLst>
  </p:cSld>
  <p:clrMapOvr>
    <a:masterClrMapping/>
  </p:clrMapOvr>
</p:sld>
</file>

<file path=ppt/theme/theme1.xml><?xml version="1.0" encoding="utf-8"?>
<a:theme xmlns:a="http://schemas.openxmlformats.org/drawingml/2006/main" name="Blue Clouds">
  <a:themeElements>
    <a:clrScheme name="withsecure blue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6E766BAF-4512-314D-AFE8-453031A7305F}"/>
    </a:ext>
  </a:extLst>
</a:theme>
</file>

<file path=ppt/theme/theme2.xml><?xml version="1.0" encoding="utf-8"?>
<a:theme xmlns:a="http://schemas.openxmlformats.org/drawingml/2006/main" name="Northern Lights">
  <a:themeElements>
    <a:clrScheme name="withsecure green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7281C"/>
      </a:accent1>
      <a:accent2>
        <a:srgbClr val="076140"/>
      </a:accent2>
      <a:accent3>
        <a:srgbClr val="5DC99F"/>
      </a:accent3>
      <a:accent4>
        <a:srgbClr val="81E5C7"/>
      </a:accent4>
      <a:accent5>
        <a:srgbClr val="C8F3E3"/>
      </a:accent5>
      <a:accent6>
        <a:srgbClr val="E3FFF4"/>
      </a:accent6>
      <a:hlink>
        <a:srgbClr val="076140"/>
      </a:hlink>
      <a:folHlink>
        <a:srgbClr val="07614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D1363C16-41AC-214D-A7CF-264EDA588622}"/>
    </a:ext>
  </a:extLst>
</a:theme>
</file>

<file path=ppt/theme/theme3.xml><?xml version="1.0" encoding="utf-8"?>
<a:theme xmlns:a="http://schemas.openxmlformats.org/drawingml/2006/main" name="Arctic Mountain">
  <a:themeElements>
    <a:clrScheme name="withsecure purple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00055"/>
      </a:accent1>
      <a:accent2>
        <a:srgbClr val="743AD2"/>
      </a:accent2>
      <a:accent3>
        <a:srgbClr val="9F77E0"/>
      </a:accent3>
      <a:accent4>
        <a:srgbClr val="CDAFFF"/>
      </a:accent4>
      <a:accent5>
        <a:srgbClr val="D8C9F1"/>
      </a:accent5>
      <a:accent6>
        <a:srgbClr val="E9E1F7"/>
      </a:accent6>
      <a:hlink>
        <a:srgbClr val="9F77E0"/>
      </a:hlink>
      <a:folHlink>
        <a:srgbClr val="9F77E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CBE12001-92D4-D347-9A8D-7E83C5B406CE}"/>
    </a:ext>
  </a:extLst>
</a:theme>
</file>

<file path=ppt/theme/theme4.xml><?xml version="1.0" encoding="utf-8"?>
<a:theme xmlns:a="http://schemas.openxmlformats.org/drawingml/2006/main" name="Sunset">
  <a:themeElements>
    <a:clrScheme name="withsecure red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D0303"/>
      </a:accent1>
      <a:accent2>
        <a:srgbClr val="B24848"/>
      </a:accent2>
      <a:accent3>
        <a:srgbClr val="FF7070"/>
      </a:accent3>
      <a:accent4>
        <a:srgbClr val="FF9A9A"/>
      </a:accent4>
      <a:accent5>
        <a:srgbClr val="FFD8D8"/>
      </a:accent5>
      <a:accent6>
        <a:srgbClr val="FFEFEF"/>
      </a:accent6>
      <a:hlink>
        <a:srgbClr val="B24848"/>
      </a:hlink>
      <a:folHlink>
        <a:srgbClr val="B24848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8DFFF0FE-7F4B-D74D-882D-B31CDC650467}"/>
    </a:ext>
  </a:extLst>
</a:theme>
</file>

<file path=ppt/theme/theme5.xml><?xml version="1.0" encoding="utf-8"?>
<a:theme xmlns:a="http://schemas.openxmlformats.org/drawingml/2006/main" name="Deep Forest">
  <a:themeElements>
    <a:clrScheme name="withsecure forest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1F2F06"/>
      </a:accent1>
      <a:accent2>
        <a:srgbClr val="4F711A"/>
      </a:accent2>
      <a:accent3>
        <a:srgbClr val="8CB44C"/>
      </a:accent3>
      <a:accent4>
        <a:srgbClr val="BAE17A"/>
      </a:accent4>
      <a:accent5>
        <a:srgbClr val="DBEBC2"/>
      </a:accent5>
      <a:accent6>
        <a:srgbClr val="F2FBE3"/>
      </a:accent6>
      <a:hlink>
        <a:srgbClr val="4F711A"/>
      </a:hlink>
      <a:folHlink>
        <a:srgbClr val="4F711A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03653ECC-B6E9-4D41-8E89-469839EEF71D}"/>
    </a:ext>
  </a:extLst>
</a:theme>
</file>

<file path=ppt/theme/theme6.xml><?xml version="1.0" encoding="utf-8"?>
<a:theme xmlns:a="http://schemas.openxmlformats.org/drawingml/2006/main" name="Grain Fields">
  <a:themeElements>
    <a:clrScheme name="withsecure yellow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281914"/>
      </a:accent1>
      <a:accent2>
        <a:srgbClr val="5F3D32"/>
      </a:accent2>
      <a:accent3>
        <a:srgbClr val="FFB950"/>
      </a:accent3>
      <a:accent4>
        <a:srgbClr val="FFD597"/>
      </a:accent4>
      <a:accent5>
        <a:srgbClr val="FFF1D2"/>
      </a:accent5>
      <a:accent6>
        <a:srgbClr val="FFF9ED"/>
      </a:accent6>
      <a:hlink>
        <a:srgbClr val="FFB950"/>
      </a:hlink>
      <a:folHlink>
        <a:srgbClr val="FFB950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47454BD-65CB-0542-A740-3460CE29BAC2}" vid="{773E45E0-A82C-5C4F-AA13-7B5361E2415B}"/>
    </a:ext>
  </a:extLst>
</a:theme>
</file>

<file path=ppt/theme/theme7.xml><?xml version="1.0" encoding="utf-8"?>
<a:theme xmlns:a="http://schemas.openxmlformats.org/drawingml/2006/main" name="Office-tema">
  <a:themeElements>
    <a:clrScheme name="Blue Clouds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Blue Clouds">
      <a:dk1>
        <a:srgbClr val="000000"/>
      </a:dk1>
      <a:lt1>
        <a:srgbClr val="FFFFFF"/>
      </a:lt1>
      <a:dk2>
        <a:srgbClr val="23323C"/>
      </a:dk2>
      <a:lt2>
        <a:srgbClr val="E6E6F0"/>
      </a:lt2>
      <a:accent1>
        <a:srgbClr val="0E163F"/>
      </a:accent1>
      <a:accent2>
        <a:srgbClr val="142D64"/>
      </a:accent2>
      <a:accent3>
        <a:srgbClr val="344ABE"/>
      </a:accent3>
      <a:accent4>
        <a:srgbClr val="788CD2"/>
      </a:accent4>
      <a:accent5>
        <a:srgbClr val="C6CEFF"/>
      </a:accent5>
      <a:accent6>
        <a:srgbClr val="E0EBFF"/>
      </a:accent6>
      <a:hlink>
        <a:srgbClr val="344ABE"/>
      </a:hlink>
      <a:folHlink>
        <a:srgbClr val="344ABE"/>
      </a:folHlink>
    </a:clrScheme>
    <a:fontScheme name="withsecure (embed)">
      <a:majorFont>
        <a:latin typeface="TitlingGothicFB"/>
        <a:ea typeface=""/>
        <a:cs typeface=""/>
      </a:majorFont>
      <a:minorFont>
        <a:latin typeface="Ar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WithSecure</Template>
  <TotalTime>0</TotalTime>
  <Words>1487</Words>
  <PresentationFormat>Widescreen</PresentationFormat>
  <Paragraphs>257</Paragraphs>
  <Slides>44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 Unicode MS</vt:lpstr>
      <vt:lpstr>Arial</vt:lpstr>
      <vt:lpstr>Google Sans</vt:lpstr>
      <vt:lpstr>TitlingGothicFB</vt:lpstr>
      <vt:lpstr>Archivo</vt:lpstr>
      <vt:lpstr>Blue Clouds</vt:lpstr>
      <vt:lpstr>Northern Lights</vt:lpstr>
      <vt:lpstr>Arctic Mountain</vt:lpstr>
      <vt:lpstr>Sunset</vt:lpstr>
      <vt:lpstr>Deep Forest</vt:lpstr>
      <vt:lpstr>Grain Fields</vt:lpstr>
      <vt:lpstr>The Extendables</vt:lpstr>
      <vt:lpstr>Agenda</vt:lpstr>
      <vt:lpstr>Why should I listen to you?</vt:lpstr>
      <vt:lpstr>1. Where did this come from?</vt:lpstr>
      <vt:lpstr>Is it safe?</vt:lpstr>
      <vt:lpstr>This is a bit sketchy…</vt:lpstr>
      <vt:lpstr>NativeMessaging</vt:lpstr>
      <vt:lpstr>What does the foxdocs say?</vt:lpstr>
      <vt:lpstr>What does that look like in practice?</vt:lpstr>
      <vt:lpstr>How does the browser know?</vt:lpstr>
      <vt:lpstr>Extension Manifest</vt:lpstr>
      <vt:lpstr>JavaScript to start it all</vt:lpstr>
      <vt:lpstr>NativeMessaging Manifest</vt:lpstr>
      <vt:lpstr>NativeMessaging Host Registry Key</vt:lpstr>
      <vt:lpstr>2. What can we do with this?</vt:lpstr>
      <vt:lpstr>Persistence!</vt:lpstr>
      <vt:lpstr>3. Does anything already exist?</vt:lpstr>
      <vt:lpstr>WhiskerSpy</vt:lpstr>
      <vt:lpstr>WhiskerSpy</vt:lpstr>
      <vt:lpstr>4. What new stuff can we do?</vt:lpstr>
      <vt:lpstr>What else can we do?</vt:lpstr>
      <vt:lpstr>I. Does anything else use NativeMessaging?</vt:lpstr>
      <vt:lpstr>Does anything else use NativeMessaging?</vt:lpstr>
      <vt:lpstr>II. What other ways could we deliver this?</vt:lpstr>
      <vt:lpstr>What other ways could we deliver this?</vt:lpstr>
      <vt:lpstr>What options did I come up with?</vt:lpstr>
      <vt:lpstr>Force download through the registry</vt:lpstr>
      <vt:lpstr>Backdoor existing shortcut files</vt:lpstr>
      <vt:lpstr>Enumerate installed extensions</vt:lpstr>
      <vt:lpstr>III. Does this functionality expose any other attack surface?</vt:lpstr>
      <vt:lpstr>Other attack surface?</vt:lpstr>
      <vt:lpstr>Example</vt:lpstr>
      <vt:lpstr>5. Are the blue team aware?</vt:lpstr>
      <vt:lpstr>Are the blue team aware?</vt:lpstr>
      <vt:lpstr>Blue team blog</vt:lpstr>
      <vt:lpstr>6. How can you protect yourself?</vt:lpstr>
      <vt:lpstr>Defensive considerations? - Mitigations</vt:lpstr>
      <vt:lpstr>Defensive considerations? - Detections</vt:lpstr>
      <vt:lpstr>7. Is there an easy way I can test this?</vt:lpstr>
      <vt:lpstr>You’re welcome</vt:lpstr>
      <vt:lpstr>Demo</vt:lpstr>
      <vt:lpstr>Summary</vt:lpstr>
      <vt:lpstr>Summary</vt:lpstr>
      <vt:lpstr>That’s all!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2025-02-12T20:39:55Z</dcterms:created>
  <dcterms:modified xsi:type="dcterms:W3CDTF">2025-02-12T20:56:28Z</dcterms:modified>
</cp:coreProperties>
</file>